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258" r:id="rId4"/>
    <p:sldId id="259" r:id="rId5"/>
    <p:sldId id="296" r:id="rId6"/>
    <p:sldId id="263" r:id="rId7"/>
    <p:sldId id="264" r:id="rId8"/>
    <p:sldId id="265" r:id="rId9"/>
    <p:sldId id="266" r:id="rId10"/>
    <p:sldId id="267" r:id="rId11"/>
    <p:sldId id="268" r:id="rId12"/>
    <p:sldId id="269" r:id="rId13"/>
    <p:sldId id="270" r:id="rId14"/>
    <p:sldId id="271" r:id="rId15"/>
    <p:sldId id="272" r:id="rId16"/>
    <p:sldId id="273" r:id="rId17"/>
    <p:sldId id="300" r:id="rId18"/>
    <p:sldId id="277" r:id="rId19"/>
    <p:sldId id="274" r:id="rId20"/>
    <p:sldId id="275" r:id="rId21"/>
    <p:sldId id="278" r:id="rId22"/>
    <p:sldId id="281" r:id="rId23"/>
    <p:sldId id="282" r:id="rId24"/>
    <p:sldId id="283" r:id="rId25"/>
    <p:sldId id="284" r:id="rId26"/>
    <p:sldId id="285" r:id="rId27"/>
    <p:sldId id="297" r:id="rId28"/>
    <p:sldId id="298" r:id="rId29"/>
    <p:sldId id="299" r:id="rId30"/>
    <p:sldId id="286" r:id="rId31"/>
    <p:sldId id="279" r:id="rId32"/>
    <p:sldId id="291" r:id="rId33"/>
    <p:sldId id="292" r:id="rId34"/>
    <p:sldId id="294" r:id="rId35"/>
    <p:sldId id="295" r:id="rId36"/>
    <p:sldId id="301" r:id="rId37"/>
    <p:sldId id="280" r:id="rId38"/>
  </p:sldIdLst>
  <p:sldSz cx="9144000" cy="6858000" type="screen4x3"/>
  <p:notesSz cx="6781800"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61B6F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04" autoAdjust="0"/>
  </p:normalViewPr>
  <p:slideViewPr>
    <p:cSldViewPr>
      <p:cViewPr>
        <p:scale>
          <a:sx n="50" d="100"/>
          <a:sy n="50" d="100"/>
        </p:scale>
        <p:origin x="-1950" y="-2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874" y="-102"/>
      </p:cViewPr>
      <p:guideLst>
        <p:guide orient="horz" pos="3127"/>
        <p:guide pos="21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38780" cy="4963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1451" y="0"/>
            <a:ext cx="2938780" cy="496332"/>
          </a:xfrm>
          <a:prstGeom prst="rect">
            <a:avLst/>
          </a:prstGeom>
        </p:spPr>
        <p:txBody>
          <a:bodyPr vert="horz" lIns="91440" tIns="45720" rIns="91440" bIns="45720" rtlCol="0"/>
          <a:lstStyle>
            <a:lvl1pPr algn="r">
              <a:defRPr sz="1200"/>
            </a:lvl1pPr>
          </a:lstStyle>
          <a:p>
            <a:fld id="{4266E1CE-566B-4941-9269-E46FF8E777B1}" type="datetimeFigureOut">
              <a:rPr lang="zh-CN" altLang="en-US" smtClean="0"/>
              <a:pPr/>
              <a:t>2010-6-26</a:t>
            </a:fld>
            <a:endParaRPr lang="zh-CN" altLang="en-US"/>
          </a:p>
        </p:txBody>
      </p:sp>
      <p:sp>
        <p:nvSpPr>
          <p:cNvPr id="4" name="幻灯片图像占位符 3"/>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8180" y="4715153"/>
            <a:ext cx="5425440" cy="446698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3"/>
            <a:ext cx="2938780" cy="49633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1451" y="9428583"/>
            <a:ext cx="2938780" cy="496332"/>
          </a:xfrm>
          <a:prstGeom prst="rect">
            <a:avLst/>
          </a:prstGeom>
        </p:spPr>
        <p:txBody>
          <a:bodyPr vert="horz" lIns="91440" tIns="45720" rIns="91440" bIns="45720" rtlCol="0" anchor="b"/>
          <a:lstStyle>
            <a:lvl1pPr algn="r">
              <a:defRPr sz="1200"/>
            </a:lvl1pPr>
          </a:lstStyle>
          <a:p>
            <a:fld id="{6037B11F-4C04-45D3-ABD2-B42DEB951F1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Good afternoon.</a:t>
            </a:r>
            <a:r>
              <a:rPr lang="en-US" altLang="zh-CN" baseline="0" dirty="0" smtClean="0"/>
              <a:t> Today I’m glad to give a talk about how to use multiple images for photon tracing so that we can get interactive global illumination in dynamic scenes.</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problem means </a:t>
            </a:r>
            <a:r>
              <a:rPr lang="en-US" altLang="zh-CN" dirty="0" smtClean="0"/>
              <a:t>that the </a:t>
            </a:r>
            <a:r>
              <a:rPr lang="en-US" altLang="zh-CN" dirty="0" smtClean="0"/>
              <a:t>uncovered area will never receive</a:t>
            </a:r>
            <a:r>
              <a:rPr lang="en-US" altLang="zh-CN" baseline="0" dirty="0" smtClean="0"/>
              <a:t> any photons, so it is totally dark all the time.</a:t>
            </a:r>
          </a:p>
          <a:p>
            <a:r>
              <a:rPr lang="en-US" altLang="zh-CN" baseline="0" dirty="0" smtClean="0"/>
              <a:t>The yellow point in the left figure </a:t>
            </a:r>
            <a:r>
              <a:rPr lang="en-US" altLang="zh-CN" baseline="0" dirty="0" smtClean="0"/>
              <a:t>indicates </a:t>
            </a:r>
            <a:r>
              <a:rPr lang="en-US" altLang="zh-CN" baseline="0" dirty="0" smtClean="0"/>
              <a:t>the </a:t>
            </a:r>
            <a:r>
              <a:rPr lang="en-US" altLang="zh-CN" baseline="0" dirty="0" smtClean="0"/>
              <a:t>center of the single image</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Another</a:t>
            </a:r>
            <a:r>
              <a:rPr lang="en-US" altLang="zh-CN" baseline="0" dirty="0" smtClean="0"/>
              <a:t> problem, the obtained intersection may be not the first one along the ray.</a:t>
            </a:r>
            <a:endParaRPr lang="zh-CN" altLang="en-US" dirty="0" smtClean="0"/>
          </a:p>
          <a:p>
            <a:r>
              <a:rPr lang="en-US" altLang="zh-CN" dirty="0" smtClean="0"/>
              <a:t>Look</a:t>
            </a:r>
            <a:r>
              <a:rPr lang="en-US" altLang="zh-CN" baseline="0" dirty="0" smtClean="0"/>
              <a:t> at this example, the ray has two intersection with the scene, but only A is the correct, first intersection.</a:t>
            </a:r>
          </a:p>
          <a:p>
            <a:r>
              <a:rPr lang="en-US" altLang="zh-CN" baseline="0" dirty="0" smtClean="0"/>
              <a:t>But it is possible to find point B, and you will never know it is not the first intersection.</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problem will cause the light leaking</a:t>
            </a:r>
            <a:r>
              <a:rPr lang="en-US" altLang="zh-CN" baseline="0" dirty="0" smtClean="0"/>
              <a:t> as if there are no occlusions.</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To overcome these problems, we use multiple environment</a:t>
            </a:r>
            <a:r>
              <a:rPr lang="en-US" altLang="zh-CN" baseline="0" dirty="0" smtClean="0"/>
              <a:t> maps </a:t>
            </a:r>
            <a:r>
              <a:rPr lang="en-US" altLang="zh-CN" dirty="0" smtClean="0"/>
              <a:t>for sampling the scenes</a:t>
            </a:r>
            <a:r>
              <a:rPr lang="en-US" altLang="zh-CN" dirty="0" smtClean="0"/>
              <a:t>.</a:t>
            </a:r>
          </a:p>
          <a:p>
            <a:r>
              <a:rPr lang="en-US" altLang="zh-CN" dirty="0" smtClean="0"/>
              <a:t>A single</a:t>
            </a:r>
            <a:r>
              <a:rPr lang="en-US" altLang="zh-CN" baseline="0" dirty="0" smtClean="0"/>
              <a:t> environment map, clearly it can’t cover the whole scene.</a:t>
            </a:r>
          </a:p>
          <a:p>
            <a:r>
              <a:rPr lang="en-US" altLang="zh-CN" baseline="0" dirty="0" smtClean="0"/>
              <a:t>So more maps centered at different positions are appended, so that most surfaces are covered.</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One </a:t>
            </a:r>
            <a:r>
              <a:rPr lang="en-US" altLang="zh-CN" dirty="0" smtClean="0"/>
              <a:t>important</a:t>
            </a:r>
            <a:r>
              <a:rPr lang="en-US" altLang="zh-CN" baseline="0" dirty="0" smtClean="0"/>
              <a:t> </a:t>
            </a:r>
            <a:r>
              <a:rPr lang="en-US" altLang="zh-CN" baseline="0" dirty="0" smtClean="0"/>
              <a:t>problem is where are the centers of these environment maps. </a:t>
            </a:r>
            <a:endParaRPr lang="en-US" altLang="zh-CN" baseline="0" dirty="0" smtClean="0"/>
          </a:p>
          <a:p>
            <a:r>
              <a:rPr lang="en-US" altLang="zh-CN" baseline="0" dirty="0" smtClean="0"/>
              <a:t>The simplest idea is choose some random points, and pray for good coverage. But this is </a:t>
            </a:r>
            <a:r>
              <a:rPr lang="en-US" altLang="zh-CN" dirty="0" smtClean="0"/>
              <a:t>guaranteed all the time.</a:t>
            </a:r>
          </a:p>
          <a:p>
            <a:r>
              <a:rPr lang="en-US" altLang="zh-CN" baseline="0" dirty="0" smtClean="0"/>
              <a:t>Our idea is to first sample a lot of random points, then choose a subset from them for the largest coverage.</a:t>
            </a:r>
          </a:p>
          <a:p>
            <a:r>
              <a:rPr lang="en-US" altLang="zh-CN" baseline="0" dirty="0" smtClean="0"/>
              <a:t>But unfortunately this problem is just e</a:t>
            </a:r>
            <a:r>
              <a:rPr lang="en-US" altLang="zh-CN" dirty="0" smtClean="0"/>
              <a:t>quivalent to the classical, NP-hard, set-covering problem.</a:t>
            </a:r>
          </a:p>
          <a:p>
            <a:r>
              <a:rPr lang="en-US" altLang="zh-CN" dirty="0" smtClean="0"/>
              <a:t>So we can’t find an efficient and accurate solution.</a:t>
            </a:r>
          </a:p>
          <a:p>
            <a:pPr lvl="1"/>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Then how</a:t>
            </a:r>
            <a:r>
              <a:rPr lang="en-US" altLang="zh-CN" baseline="0" dirty="0" smtClean="0"/>
              <a:t> to compute the new coverage area for an unselected point?</a:t>
            </a:r>
          </a:p>
          <a:p>
            <a:r>
              <a:rPr lang="en-US" altLang="zh-CN" baseline="0" dirty="0" smtClean="0"/>
              <a:t>This </a:t>
            </a:r>
            <a:r>
              <a:rPr lang="en-US" altLang="zh-CN" baseline="0" dirty="0" smtClean="0"/>
              <a:t>area can </a:t>
            </a:r>
            <a:r>
              <a:rPr lang="en-US" altLang="zh-CN" baseline="0" dirty="0" smtClean="0"/>
              <a:t>not be seen by any selected points. If we place a point light at each selected point, the require area will lie within the common shadow region. </a:t>
            </a:r>
          </a:p>
          <a:p>
            <a:r>
              <a:rPr lang="en-US" altLang="zh-CN" baseline="0" dirty="0" smtClean="0"/>
              <a:t>And in fact the new coverage area is just the shadow area visible by the current candidate point.</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From that</a:t>
            </a:r>
            <a:r>
              <a:rPr lang="en-US" altLang="zh-CN" baseline="0" dirty="0" smtClean="0"/>
              <a:t> observation, what we want is just the shadows in the environment map from the current point. Shadows can be generated by shadow mapping method. The area can be computed in image-space by summing up the area of all pixels in shadows.</a:t>
            </a:r>
          </a:p>
          <a:p>
            <a:r>
              <a:rPr lang="en-US" altLang="zh-CN" baseline="0" dirty="0" smtClean="0"/>
              <a:t>Please recall that the purpose is find point with the largest area, the results are just used for comparison, so the value of area is not necessary to be accurate. The resolution of image for computing shadows can be very low for better performance.</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Now we have a</a:t>
            </a:r>
            <a:r>
              <a:rPr lang="en-US" altLang="zh-CN" baseline="0" dirty="0" smtClean="0"/>
              <a:t> number of environment maps, so a photon ray can be tested with each of them. Therefore several results will returned.</a:t>
            </a:r>
          </a:p>
          <a:p>
            <a:r>
              <a:rPr lang="en-US" altLang="zh-CN" baseline="0" dirty="0" smtClean="0"/>
              <a:t>Our new task is to find the most proper intersection as the final result.</a:t>
            </a:r>
          </a:p>
          <a:p>
            <a:r>
              <a:rPr lang="en-US" altLang="zh-CN" baseline="0" dirty="0" smtClean="0"/>
              <a:t>We begin by classifying these results into for types.</a:t>
            </a:r>
          </a:p>
          <a:p>
            <a:r>
              <a:rPr lang="en-US" altLang="zh-CN" baseline="0" dirty="0" smtClean="0"/>
              <a:t>A</a:t>
            </a:r>
          </a:p>
          <a:p>
            <a:r>
              <a:rPr lang="en-US" altLang="zh-CN" baseline="0" dirty="0" smtClean="0"/>
              <a:t>B</a:t>
            </a:r>
          </a:p>
          <a:p>
            <a:r>
              <a:rPr lang="en-US" altLang="zh-CN" baseline="0" dirty="0" smtClean="0"/>
              <a:t>C</a:t>
            </a:r>
          </a:p>
          <a:p>
            <a:r>
              <a:rPr lang="en-US" altLang="zh-CN" baseline="0" dirty="0" smtClean="0"/>
              <a:t>D</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After</a:t>
            </a:r>
            <a:r>
              <a:rPr lang="en-US" altLang="zh-CN" baseline="0" dirty="0" smtClean="0"/>
              <a:t> that, the points of type A can be rejected immediately. Then the angle bias is computed for every intersection, only the ones with small bias are kept to reject type B so that the remaining are the points along the ray. The distances to the ray origin are compared to find the first intersection. This is i</a:t>
            </a:r>
            <a:r>
              <a:rPr lang="en-US" altLang="zh-CN" dirty="0" smtClean="0"/>
              <a:t>mplemented as the depth testing of </a:t>
            </a:r>
            <a:r>
              <a:rPr lang="en-US" altLang="zh-CN" dirty="0" err="1" smtClean="0"/>
              <a:t>rasterization</a:t>
            </a:r>
            <a:r>
              <a:rPr lang="en-US" altLang="zh-CN" dirty="0" smtClean="0"/>
              <a:t> hardware.</a:t>
            </a:r>
          </a:p>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goal is high quality global illumination of all frequency reflections from diffuse inter-reflection to caustics with multiple bounces of indirect lightings and occlusions, which is produced interactively. We also hope that there are no pre-computations so that all elements are completely dynamic. At last, and maybe the most important, the technique should simple and practical enough, and easy to implement on conventional hardware.</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After</a:t>
            </a:r>
            <a:r>
              <a:rPr lang="en-US" altLang="zh-CN" baseline="0" dirty="0" smtClean="0"/>
              <a:t> obtained the photon distribution, photon </a:t>
            </a:r>
            <a:r>
              <a:rPr lang="en-US" altLang="zh-CN" baseline="0" dirty="0" err="1" smtClean="0"/>
              <a:t>splatting</a:t>
            </a:r>
            <a:r>
              <a:rPr lang="en-US" altLang="zh-CN" baseline="0" dirty="0" smtClean="0"/>
              <a:t> method is adopted.</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33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34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 conclusion</a:t>
            </a:r>
            <a:r>
              <a:rPr lang="en-US" altLang="zh-CN" baseline="0" dirty="0" smtClean="0"/>
              <a:t>, here we present a new </a:t>
            </a:r>
            <a:r>
              <a:rPr lang="en-US" altLang="zh-CN" dirty="0" smtClean="0"/>
              <a:t>method for interactive global illumination based on photon mapping.</a:t>
            </a:r>
          </a:p>
          <a:p>
            <a:r>
              <a:rPr lang="en-US" altLang="zh-CN" dirty="0" smtClean="0"/>
              <a:t>The two steps</a:t>
            </a:r>
            <a:r>
              <a:rPr lang="en-US" altLang="zh-CN" baseline="0" dirty="0" smtClean="0"/>
              <a:t> of photon mapping are both process in image-space, entirely on the GPU.</a:t>
            </a:r>
          </a:p>
          <a:p>
            <a:r>
              <a:rPr lang="en-US" altLang="zh-CN" baseline="0" dirty="0" smtClean="0"/>
              <a:t>This method don’t need any pre-computations, and is simple for </a:t>
            </a:r>
            <a:r>
              <a:rPr lang="en-US" altLang="zh-CN" baseline="0" dirty="0" err="1" smtClean="0"/>
              <a:t>implmentation</a:t>
            </a:r>
            <a:r>
              <a:rPr lang="en-US" altLang="zh-CN" baseline="0" dirty="0" smtClean="0"/>
              <a:t> with </a:t>
            </a:r>
            <a:r>
              <a:rPr lang="en-US" altLang="zh-CN" baseline="0" dirty="0" err="1" smtClean="0"/>
              <a:t>shaders</a:t>
            </a:r>
            <a:r>
              <a:rPr lang="en-US" altLang="zh-CN" baseline="0" dirty="0" smtClean="0"/>
              <a:t>.</a:t>
            </a:r>
            <a:endParaRPr lang="en-US" altLang="zh-CN" baseline="0" smtClean="0"/>
          </a:p>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36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Interactive global illumination</a:t>
            </a:r>
            <a:r>
              <a:rPr lang="en-US" altLang="zh-CN" baseline="0" dirty="0" smtClean="0"/>
              <a:t> of dynamic scenes is a very popular topic these years. </a:t>
            </a:r>
          </a:p>
          <a:p>
            <a:r>
              <a:rPr lang="en-US" altLang="zh-CN" baseline="0" dirty="0" smtClean="0"/>
              <a:t>Most previous techniques are based on virtual point lights or instant radiosity for low frequency indirect illumination. The visibility testing is the most expensive part of these techniques. Many of them approximate visibility or simply neglect indirect occlusions.</a:t>
            </a:r>
          </a:p>
          <a:p>
            <a:r>
              <a:rPr lang="en-US" altLang="zh-CN" baseline="0" dirty="0" smtClean="0"/>
              <a:t>The screen space approaches for ambient occlusion or directional occlusion are very simple and fast, but only produce quite approximated unphysical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Photon mapping handles all frequency reflections physically and visibility is naturally included. However, existing interactive photon mapping methods requires complex spatial index structure, such as a KD-tree for photon tracing. This structure is either pre-computed on CPU or build on GPU with complicated implementation.</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Now let’s recall how photon mapping works.</a:t>
            </a:r>
          </a:p>
          <a:p>
            <a:r>
              <a:rPr lang="en-US" altLang="zh-CN" dirty="0" smtClean="0"/>
              <a:t>Photons are emitted from light</a:t>
            </a:r>
            <a:r>
              <a:rPr lang="en-US" altLang="zh-CN" baseline="0" dirty="0" smtClean="0"/>
              <a:t> sources and traced throughout the scene. This photon distribution is obtained by recording all photon hit points in photon map. Then radiance was reconstructed with the help of photon distribution.</a:t>
            </a:r>
          </a:p>
          <a:p>
            <a:r>
              <a:rPr lang="en-US" altLang="zh-CN" baseline="0" dirty="0" smtClean="0"/>
              <a:t>Traditional photon mapping require long time to render one frame because these two stages are both time consuming.</a:t>
            </a:r>
          </a:p>
          <a:p>
            <a:r>
              <a:rPr lang="en-US" altLang="zh-CN" dirty="0" smtClean="0"/>
              <a:t>Many earlier</a:t>
            </a:r>
            <a:r>
              <a:rPr lang="en-US" altLang="zh-CN" baseline="0" dirty="0" smtClean="0"/>
              <a:t> works explored to use the </a:t>
            </a:r>
            <a:r>
              <a:rPr lang="en-US" altLang="zh-CN" baseline="0" dirty="0" err="1" smtClean="0"/>
              <a:t>splatting</a:t>
            </a:r>
            <a:r>
              <a:rPr lang="en-US" altLang="zh-CN" baseline="0" dirty="0" smtClean="0"/>
              <a:t> method on GPU for construct radiance in real-time. Therefore this paper mainly focus on the former step, that is, how to use GPU for efficient and practical photon tracing.</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Instead of using complex spatial structures, we</a:t>
            </a:r>
            <a:r>
              <a:rPr lang="en-US" altLang="zh-CN" baseline="0" dirty="0" smtClean="0"/>
              <a:t> adopt a simple image space approach for photon tracing. This idea has already been introduced in some earlier works. However all of them only take account of </a:t>
            </a:r>
            <a:r>
              <a:rPr lang="en-US" altLang="zh-CN" baseline="0" dirty="0" err="1" smtClean="0"/>
              <a:t>specular</a:t>
            </a:r>
            <a:r>
              <a:rPr lang="en-US" altLang="zh-CN" baseline="0" dirty="0" smtClean="0"/>
              <a:t> reflections, because the caustic photon ray can be easily predicted and contained in a single image. But this is no longer applicable for the more complex global photon mapping, because global photon rays may start and </a:t>
            </a:r>
            <a:r>
              <a:rPr lang="en-US" altLang="zh-CN" dirty="0" smtClean="0"/>
              <a:t>arrive at </a:t>
            </a:r>
            <a:r>
              <a:rPr lang="en-US" dirty="0" smtClean="0"/>
              <a:t>any position of the scene.</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Now look at the comparison between</a:t>
            </a:r>
            <a:r>
              <a:rPr lang="en-US" altLang="zh-CN" baseline="0" dirty="0" smtClean="0"/>
              <a:t> image-space photon tracing and that in the object-space. </a:t>
            </a:r>
          </a:p>
          <a:p>
            <a:endParaRPr lang="en-US" altLang="zh-CN" baseline="0" dirty="0" smtClean="0"/>
          </a:p>
          <a:p>
            <a:r>
              <a:rPr lang="en-US" altLang="zh-CN" baseline="0" dirty="0" smtClean="0"/>
              <a:t>The yellow lines are the pros. </a:t>
            </a:r>
          </a:p>
          <a:p>
            <a:r>
              <a:rPr lang="en-US" altLang="zh-CN" baseline="0" dirty="0" smtClean="0"/>
              <a:t>Building an image representation is much faster than building a KD-tree for the scene and the implementations for image space methods are usually simpler. Additionally, the time for searching intersection in image space is independent of the complexity of geometry.</a:t>
            </a:r>
          </a:p>
          <a:p>
            <a:endParaRPr lang="en-US" altLang="zh-CN" dirty="0" smtClean="0"/>
          </a:p>
          <a:p>
            <a:r>
              <a:rPr lang="en-US" altLang="zh-CN" dirty="0" smtClean="0"/>
              <a:t>But</a:t>
            </a:r>
            <a:r>
              <a:rPr lang="en-US" altLang="zh-CN" baseline="0" dirty="0" smtClean="0"/>
              <a:t> the shortcomings of image space methods are also apparent. </a:t>
            </a:r>
          </a:p>
          <a:p>
            <a:r>
              <a:rPr lang="en-US" altLang="zh-CN" baseline="0" dirty="0" smtClean="0"/>
              <a:t>First, the results of intersection test are not accurate for they are obtained from the pixels.</a:t>
            </a:r>
          </a:p>
          <a:p>
            <a:r>
              <a:rPr lang="en-US" altLang="zh-CN" baseline="0" dirty="0" smtClean="0"/>
              <a:t>Second, because the scene must *can* be sampled by images, the application usually restricted to the simple scenes.</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Then why here we</a:t>
            </a:r>
            <a:r>
              <a:rPr lang="en-US" altLang="zh-CN" baseline="0" dirty="0" smtClean="0"/>
              <a:t> choose image space method?</a:t>
            </a:r>
          </a:p>
          <a:p>
            <a:endParaRPr lang="en-US" altLang="zh-CN" baseline="0" dirty="0" smtClean="0"/>
          </a:p>
          <a:p>
            <a:r>
              <a:rPr lang="en-US" altLang="zh-CN" baseline="0" dirty="0" smtClean="0"/>
              <a:t>Let’s consider the mentioned disadvantages in context of photon tracing.</a:t>
            </a:r>
          </a:p>
          <a:p>
            <a:r>
              <a:rPr lang="en-US" altLang="zh-CN" baseline="0" dirty="0" smtClean="0"/>
              <a:t>Because in photon mapping, the final illumination is computed according to the density of photon points but not the position itself, the approximate photon distribution will not cause visible artifacts in the final result. See these images.</a:t>
            </a:r>
          </a:p>
          <a:p>
            <a:endParaRPr lang="en-US" altLang="zh-CN" baseline="0" dirty="0" smtClean="0"/>
          </a:p>
          <a:p>
            <a:r>
              <a:rPr lang="en-US" altLang="zh-CN" baseline="0" dirty="0" smtClean="0"/>
              <a:t>The second problem is how to represent the geometry by images. The solution here is just the main contribution of our paper. We use multiple environment maps to sample the scene and the centers are selected to cover most surfaces.</a:t>
            </a:r>
          </a:p>
          <a:p>
            <a:endParaRPr lang="en-US" altLang="zh-CN" baseline="0"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There several methods</a:t>
            </a:r>
            <a:r>
              <a:rPr lang="en-US" altLang="zh-CN" baseline="0" dirty="0" smtClean="0"/>
              <a:t> for intersection estimation in images-space for </a:t>
            </a:r>
            <a:r>
              <a:rPr lang="en-US" altLang="zh-CN" dirty="0" err="1" smtClean="0"/>
              <a:t>specular</a:t>
            </a:r>
            <a:r>
              <a:rPr lang="en-US" altLang="zh-CN" dirty="0" smtClean="0"/>
              <a:t> reflections</a:t>
            </a:r>
            <a:r>
              <a:rPr lang="en-US" altLang="zh-CN"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I’m not going to describe the details of their methods here. The basic idea is </a:t>
            </a:r>
            <a:r>
              <a:rPr lang="en-US" altLang="zh-CN" dirty="0" smtClean="0"/>
              <a:t>store geometry information in depth maps, and</a:t>
            </a:r>
            <a:r>
              <a:rPr lang="en-US" altLang="zh-CN" baseline="0" dirty="0" smtClean="0"/>
              <a:t> this depth map can be seen as </a:t>
            </a:r>
            <a:r>
              <a:rPr lang="en-US" altLang="zh-CN" dirty="0" smtClean="0"/>
              <a:t>implicit equation of the surface. To find intersection,</a:t>
            </a:r>
            <a:r>
              <a:rPr lang="en-US" altLang="zh-CN" baseline="0" dirty="0" smtClean="0"/>
              <a:t> solve the equation of the surface and the ray. The root can the found by iterations. </a:t>
            </a:r>
            <a:endParaRPr lang="en-US" altLang="zh-CN"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However,</a:t>
            </a:r>
            <a:r>
              <a:rPr lang="en-US" altLang="zh-CN" baseline="0" dirty="0" smtClean="0"/>
              <a:t> simply using a single image to find intersection, as previous methods, has notable problems.</a:t>
            </a:r>
          </a:p>
          <a:p>
            <a:r>
              <a:rPr lang="en-US" altLang="zh-CN" baseline="0" dirty="0" smtClean="0"/>
              <a:t>One problem is that the require point may not stored in the image. As in the example, the ray intersects the geometry with point A, </a:t>
            </a:r>
          </a:p>
          <a:p>
            <a:r>
              <a:rPr lang="en-US" altLang="zh-CN" baseline="0" dirty="0" smtClean="0"/>
              <a:t>But point A can not be seen from the viewpoint because of the occlusion, so it is not encoded in the image. Of course the method can not find A, instead, a nearest visible point B will be returned.</a:t>
            </a:r>
            <a:endParaRPr lang="zh-CN" altLang="en-US" dirty="0"/>
          </a:p>
        </p:txBody>
      </p:sp>
      <p:sp>
        <p:nvSpPr>
          <p:cNvPr id="4" name="灯片编号占位符 3"/>
          <p:cNvSpPr>
            <a:spLocks noGrp="1"/>
          </p:cNvSpPr>
          <p:nvPr>
            <p:ph type="sldNum" sz="quarter" idx="10"/>
          </p:nvPr>
        </p:nvSpPr>
        <p:spPr/>
        <p:txBody>
          <a:bodyPr/>
          <a:lstStyle/>
          <a:p>
            <a:fld id="{6037B11F-4C04-45D3-ABD2-B42DEB951F1F}"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gradFill rotWithShape="1">
          <a:gsLst>
            <a:gs pos="0">
              <a:schemeClr val="bg1">
                <a:shade val="100000"/>
                <a:satMod val="150000"/>
              </a:schemeClr>
            </a:gs>
            <a:gs pos="65000">
              <a:schemeClr val="bg1">
                <a:shade val="90000"/>
                <a:satMod val="375000"/>
              </a:schemeClr>
            </a:gs>
            <a:gs pos="100000">
              <a:schemeClr val="tx2">
                <a:lumMod val="10000"/>
              </a:schemeClr>
            </a:gs>
          </a:gsLst>
          <a:lin ang="5400000" scaled="0"/>
        </a:gradFill>
        <a:effectLst/>
      </p:bgPr>
    </p:bg>
    <p:spTree>
      <p:nvGrpSpPr>
        <p:cNvPr id="1" name=""/>
        <p:cNvGrpSpPr/>
        <p:nvPr/>
      </p:nvGrpSpPr>
      <p:grpSpPr>
        <a:xfrm>
          <a:off x="0" y="0"/>
          <a:ext cx="0" cy="0"/>
          <a:chOff x="0" y="0"/>
          <a:chExt cx="0" cy="0"/>
        </a:xfrm>
      </p:grpSpPr>
      <p:sp>
        <p:nvSpPr>
          <p:cNvPr id="28" name="日期占位符 27"/>
          <p:cNvSpPr>
            <a:spLocks noGrp="1"/>
          </p:cNvSpPr>
          <p:nvPr>
            <p:ph type="dt" sz="half" idx="10"/>
          </p:nvPr>
        </p:nvSpPr>
        <p:spPr/>
        <p:txBody>
          <a:bodyPr/>
          <a:lstStyle>
            <a:extLst/>
          </a:lstStyle>
          <a:p>
            <a:fld id="{A3C40C4D-CF9D-4668-92C0-48BBE1437713}" type="datetime1">
              <a:rPr lang="zh-CN" altLang="en-US" smtClean="0"/>
              <a:pPr/>
              <a:t>2010-6-26</a:t>
            </a:fld>
            <a:endParaRPr lang="zh-CN" altLang="en-US"/>
          </a:p>
        </p:txBody>
      </p:sp>
      <p:sp>
        <p:nvSpPr>
          <p:cNvPr id="17" name="页脚占位符 16"/>
          <p:cNvSpPr>
            <a:spLocks noGrp="1"/>
          </p:cNvSpPr>
          <p:nvPr>
            <p:ph type="ftr" sz="quarter" idx="11"/>
          </p:nvPr>
        </p:nvSpPr>
        <p:spPr/>
        <p:txBody>
          <a:bodyPr/>
          <a:lstStyle>
            <a:extLst/>
          </a:lstStyle>
          <a:p>
            <a:endParaRPr lang="zh-CN" altLang="en-US"/>
          </a:p>
        </p:txBody>
      </p:sp>
      <p:sp>
        <p:nvSpPr>
          <p:cNvPr id="29" name="灯片编号占位符 28"/>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
        <p:nvSpPr>
          <p:cNvPr id="32" name="矩形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矩形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矩形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矩形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矩形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标题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sp>
        <p:nvSpPr>
          <p:cNvPr id="56" name="矩形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矩形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矩形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矩形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2F8D4921-5C12-4722-8F9A-F371EE2D6E0E}" type="datetime1">
              <a:rPr lang="zh-CN" altLang="en-US" smtClean="0"/>
              <a:pPr/>
              <a:t>2010-6-26</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1981200" cy="5851525"/>
          </a:xfrm>
        </p:spPr>
        <p:txBody>
          <a:bodyPr vert="eaVert" anchor="ct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274639"/>
            <a:ext cx="5867400" cy="5851525"/>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EAE2543A-4DEF-49CD-AC50-0F8D7949B45C}" type="datetime1">
              <a:rPr lang="zh-CN" altLang="en-US" smtClean="0"/>
              <a:pPr/>
              <a:t>2010-6-26</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1">
          <a:gsLst>
            <a:gs pos="0">
              <a:schemeClr val="bg1">
                <a:shade val="100000"/>
                <a:satMod val="150000"/>
              </a:schemeClr>
            </a:gs>
            <a:gs pos="65000">
              <a:schemeClr val="bg1">
                <a:shade val="90000"/>
                <a:satMod val="375000"/>
              </a:schemeClr>
            </a:gs>
            <a:gs pos="100000">
              <a:schemeClr val="tx2">
                <a:lumMod val="1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57158" y="214290"/>
            <a:ext cx="8358246" cy="914400"/>
          </a:xfrm>
        </p:spPr>
        <p:txBody>
          <a:bodyPr/>
          <a:lstStyle>
            <a:lvl1pPr>
              <a:defRPr sz="4800"/>
            </a:lvl1pPr>
            <a:extLst/>
          </a:lstStyle>
          <a:p>
            <a:r>
              <a:rPr kumimoji="0" lang="zh-CN" altLang="en-US" dirty="0" smtClean="0"/>
              <a:t>单击此处编辑母版标题样式</a:t>
            </a:r>
            <a:endParaRPr kumimoji="0" lang="en-US" dirty="0"/>
          </a:p>
        </p:txBody>
      </p:sp>
      <p:sp>
        <p:nvSpPr>
          <p:cNvPr id="3" name="内容占位符 2"/>
          <p:cNvSpPr>
            <a:spLocks noGrp="1"/>
          </p:cNvSpPr>
          <p:nvPr>
            <p:ph idx="1"/>
          </p:nvPr>
        </p:nvSpPr>
        <p:spPr>
          <a:xfrm>
            <a:off x="357158" y="1357298"/>
            <a:ext cx="8329642" cy="4998262"/>
          </a:xfrm>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灯片编号占位符 5"/>
          <p:cNvSpPr>
            <a:spLocks noGrp="1"/>
          </p:cNvSpPr>
          <p:nvPr>
            <p:ph type="sldNum" sz="quarter" idx="12"/>
          </p:nvPr>
        </p:nvSpPr>
        <p:spPr>
          <a:xfrm>
            <a:off x="8358182" y="6143620"/>
            <a:ext cx="785818" cy="714380"/>
          </a:xfrm>
        </p:spPr>
        <p:txBody>
          <a:bodyPr anchor="t"/>
          <a:lstStyle>
            <a:lvl1pPr algn="r">
              <a:defRPr sz="3200">
                <a:solidFill>
                  <a:schemeClr val="tx1">
                    <a:lumMod val="75000"/>
                  </a:schemeClr>
                </a:solidFill>
                <a:latin typeface="Georgia" pitchFamily="18" charset="0"/>
              </a:defRPr>
            </a:lvl1pPr>
            <a:extLst/>
          </a:lstStyle>
          <a:p>
            <a:fld id="{DEDAAD1F-A305-4B75-BE9F-3C9D0188BEF7}" type="slidenum">
              <a:rPr lang="zh-CN" altLang="en-US" smtClean="0"/>
              <a:pPr/>
              <a:t>‹#›</a:t>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4" name="任意多边形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任意多边形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任意多边形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任意多边形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任意多边形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任意多边形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任意多边形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任意多边形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任意多边形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任意多边形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任意多边形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任意多边形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任意多边形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任意多边形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任意多边形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文本占位符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E0F27FC3-5AF1-4F72-B31B-AD77DD54BC84}" type="datetime1">
              <a:rPr lang="zh-CN" altLang="en-US" smtClean="0"/>
              <a:pPr/>
              <a:t>2010-6-26</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
        <p:nvSpPr>
          <p:cNvPr id="7" name="矩形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标题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zh-CN" altLang="en-US" smtClean="0"/>
              <a:t>单击此处编辑母版标题样式</a:t>
            </a:r>
            <a:endParaRPr kumimoji="0" lang="en-US"/>
          </a:p>
        </p:txBody>
      </p:sp>
      <p:sp>
        <p:nvSpPr>
          <p:cNvPr id="8" name="矩形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矩形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矩形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12064"/>
            <a:ext cx="8229600" cy="914400"/>
          </a:xfrm>
        </p:spPr>
        <p:txBody>
          <a:bodyPr/>
          <a:lstStyle>
            <a:extLst/>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4CF66517-4F61-43FA-A75F-FEE80DCAA8B4}" type="datetime1">
              <a:rPr lang="zh-CN" altLang="en-US" smtClean="0"/>
              <a:pPr/>
              <a:t>2010-6-26</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5" name="矩形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标题 1"/>
          <p:cNvSpPr>
            <a:spLocks noGrp="1"/>
          </p:cNvSpPr>
          <p:nvPr>
            <p:ph type="title"/>
          </p:nvPr>
        </p:nvSpPr>
        <p:spPr>
          <a:xfrm>
            <a:off x="504824" y="512064"/>
            <a:ext cx="7772400" cy="914400"/>
          </a:xfrm>
        </p:spPr>
        <p:txBody>
          <a:bodyPr anchor="t"/>
          <a:lstStyle>
            <a:lvl1pPr>
              <a:defRPr sz="4000"/>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50C630E7-2B16-495D-BA58-CEF2EE11F76D}" type="datetime1">
              <a:rPr lang="zh-CN" altLang="en-US" smtClean="0"/>
              <a:pPr/>
              <a:t>2010-6-26</a:t>
            </a:fld>
            <a:endParaRPr lang="zh-CN" altLang="en-US"/>
          </a:p>
        </p:txBody>
      </p:sp>
      <p:sp>
        <p:nvSpPr>
          <p:cNvPr id="8" name="页脚占位符 7"/>
          <p:cNvSpPr>
            <a:spLocks noGrp="1"/>
          </p:cNvSpPr>
          <p:nvPr>
            <p:ph type="ftr" sz="quarter" idx="11"/>
          </p:nvPr>
        </p:nvSpPr>
        <p:spPr/>
        <p:txBody>
          <a:bodyPr/>
          <a:lstStyle>
            <a:extLst/>
          </a:lstStyle>
          <a:p>
            <a:endParaRPr lang="zh-CN" altLang="en-US"/>
          </a:p>
        </p:txBody>
      </p:sp>
      <p:sp>
        <p:nvSpPr>
          <p:cNvPr id="9" name="灯片编号占位符 8"/>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
        <p:nvSpPr>
          <p:cNvPr id="16" name="矩形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矩形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矩形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矩形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矩形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矩形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矩形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矩形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矩形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2064"/>
            <a:ext cx="7772400" cy="914400"/>
          </a:xfrm>
        </p:spPr>
        <p:txBody>
          <a:bodyPr/>
          <a:lstStyle>
            <a:lvl1pPr>
              <a:defRPr sz="4000" cap="none" baseline="0"/>
            </a:lvl1pPr>
            <a:extLst/>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extLst/>
          </a:lstStyle>
          <a:p>
            <a:fld id="{0C8F014C-577A-44B3-AA2F-D682C7F500AF}" type="datetime1">
              <a:rPr lang="zh-CN" altLang="en-US" smtClean="0"/>
              <a:pPr/>
              <a:t>2010-6-26</a:t>
            </a:fld>
            <a:endParaRPr lang="zh-CN" altLang="en-US"/>
          </a:p>
        </p:txBody>
      </p:sp>
      <p:sp>
        <p:nvSpPr>
          <p:cNvPr id="4" name="页脚占位符 3"/>
          <p:cNvSpPr>
            <a:spLocks noGrp="1"/>
          </p:cNvSpPr>
          <p:nvPr>
            <p:ph type="ftr" sz="quarter" idx="11"/>
          </p:nvPr>
        </p:nvSpPr>
        <p:spPr/>
        <p:txBody>
          <a:bodyPr/>
          <a:lstStyle>
            <a:extLst/>
          </a:lstStyle>
          <a:p>
            <a:endParaRPr lang="zh-CN" altLang="en-US"/>
          </a:p>
        </p:txBody>
      </p:sp>
      <p:sp>
        <p:nvSpPr>
          <p:cNvPr id="5" name="灯片编号占位符 4"/>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3D76C551-9883-4076-B893-52A876AA57F5}" type="datetime1">
              <a:rPr lang="zh-CN" altLang="en-US" smtClean="0"/>
              <a:pPr/>
              <a:t>2010-6-26</a:t>
            </a:fld>
            <a:endParaRPr lang="zh-CN" altLang="en-US"/>
          </a:p>
        </p:txBody>
      </p:sp>
      <p:sp>
        <p:nvSpPr>
          <p:cNvPr id="3" name="页脚占位符 2"/>
          <p:cNvSpPr>
            <a:spLocks noGrp="1"/>
          </p:cNvSpPr>
          <p:nvPr>
            <p:ph type="ftr" sz="quarter" idx="11"/>
          </p:nvPr>
        </p:nvSpPr>
        <p:spPr/>
        <p:txBody>
          <a:bodyPr/>
          <a:lstStyle>
            <a:extLst/>
          </a:lstStyle>
          <a:p>
            <a:endParaRPr lang="zh-CN" altLang="en-US"/>
          </a:p>
        </p:txBody>
      </p:sp>
      <p:sp>
        <p:nvSpPr>
          <p:cNvPr id="4" name="灯片编号占位符 3"/>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273050"/>
            <a:ext cx="8229600" cy="1162050"/>
          </a:xfrm>
        </p:spPr>
        <p:txBody>
          <a:bodyPr anchor="ctr"/>
          <a:lstStyle>
            <a:lvl1pPr algn="l">
              <a:buNone/>
              <a:defRPr sz="3600" b="0"/>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3F542AD1-E920-4BF0-8794-9224B205C082}" type="datetime1">
              <a:rPr lang="zh-CN" altLang="en-US" smtClean="0"/>
              <a:pPr/>
              <a:t>2010-6-26</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直接连接符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组合 9"/>
          <p:cNvGrpSpPr/>
          <p:nvPr/>
        </p:nvGrpSpPr>
        <p:grpSpPr>
          <a:xfrm rot="5400000">
            <a:off x="8514581" y="1219200"/>
            <a:ext cx="132763" cy="128466"/>
            <a:chOff x="6668087" y="1297746"/>
            <a:chExt cx="161840" cy="156602"/>
          </a:xfrm>
        </p:grpSpPr>
        <p:cxnSp>
          <p:nvCxnSpPr>
            <p:cNvPr id="15" name="直接连接符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接连接符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标题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zh-CN" altLang="en-US" smtClean="0"/>
              <a:t>单击图标添加图片</a:t>
            </a:r>
            <a:endParaRPr kumimoji="0" lang="en-US"/>
          </a:p>
        </p:txBody>
      </p:sp>
      <p:sp>
        <p:nvSpPr>
          <p:cNvPr id="4" name="文本占位符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grpSp>
        <p:nvGrpSpPr>
          <p:cNvPr id="14" name="组合 13"/>
          <p:cNvGrpSpPr/>
          <p:nvPr/>
        </p:nvGrpSpPr>
        <p:grpSpPr>
          <a:xfrm rot="5400000">
            <a:off x="8666981" y="1371600"/>
            <a:ext cx="132763" cy="128466"/>
            <a:chOff x="6668087" y="1297746"/>
            <a:chExt cx="161840" cy="156602"/>
          </a:xfrm>
        </p:grpSpPr>
        <p:cxnSp>
          <p:nvCxnSpPr>
            <p:cNvPr id="11" name="直接连接符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组合 17"/>
          <p:cNvGrpSpPr/>
          <p:nvPr/>
        </p:nvGrpSpPr>
        <p:grpSpPr>
          <a:xfrm rot="5400000">
            <a:off x="8320088" y="1474763"/>
            <a:ext cx="132763" cy="128466"/>
            <a:chOff x="6668087" y="1297746"/>
            <a:chExt cx="161840" cy="156602"/>
          </a:xfrm>
        </p:grpSpPr>
        <p:cxnSp>
          <p:nvCxnSpPr>
            <p:cNvPr id="19" name="直接连接符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接连接符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接连接符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期占位符 4"/>
          <p:cNvSpPr>
            <a:spLocks noGrp="1"/>
          </p:cNvSpPr>
          <p:nvPr>
            <p:ph type="dt" sz="half" idx="10"/>
          </p:nvPr>
        </p:nvSpPr>
        <p:spPr>
          <a:xfrm>
            <a:off x="6477000" y="55499"/>
            <a:ext cx="2133600" cy="365125"/>
          </a:xfrm>
        </p:spPr>
        <p:txBody>
          <a:bodyPr/>
          <a:lstStyle>
            <a:extLst/>
          </a:lstStyle>
          <a:p>
            <a:fld id="{92ED3706-4BF1-4890-9E2E-14A5B62EC624}" type="datetime1">
              <a:rPr lang="zh-CN" altLang="en-US" smtClean="0"/>
              <a:pPr/>
              <a:t>2010-6-26</a:t>
            </a:fld>
            <a:endParaRPr lang="zh-CN" altLang="en-US"/>
          </a:p>
        </p:txBody>
      </p:sp>
      <p:sp>
        <p:nvSpPr>
          <p:cNvPr id="6" name="页脚占位符 5"/>
          <p:cNvSpPr>
            <a:spLocks noGrp="1"/>
          </p:cNvSpPr>
          <p:nvPr>
            <p:ph type="ftr" sz="quarter" idx="11"/>
          </p:nvPr>
        </p:nvSpPr>
        <p:spPr>
          <a:xfrm>
            <a:off x="914400" y="55499"/>
            <a:ext cx="5562600" cy="365125"/>
          </a:xfrm>
        </p:spPr>
        <p:txBody>
          <a:bodyPr/>
          <a:lstStyle>
            <a:extLst/>
          </a:lstStyle>
          <a:p>
            <a:endParaRPr lang="zh-CN" altLang="en-US"/>
          </a:p>
        </p:txBody>
      </p:sp>
      <p:sp>
        <p:nvSpPr>
          <p:cNvPr id="7" name="灯片编号占位符 6"/>
          <p:cNvSpPr>
            <a:spLocks noGrp="1"/>
          </p:cNvSpPr>
          <p:nvPr>
            <p:ph type="sldNum" sz="quarter" idx="12"/>
          </p:nvPr>
        </p:nvSpPr>
        <p:spPr>
          <a:xfrm>
            <a:off x="8610600" y="55499"/>
            <a:ext cx="457200" cy="365125"/>
          </a:xfrm>
        </p:spPr>
        <p:txBody>
          <a:bodyPr/>
          <a:lstStyle>
            <a:extLst/>
          </a:lstStyle>
          <a:p>
            <a:fld id="{DEDAAD1F-A305-4B75-BE9F-3C9D0188BEF7}"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矩形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矩形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矩形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矩形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标题占位符 21"/>
          <p:cNvSpPr>
            <a:spLocks noGrp="1"/>
          </p:cNvSpPr>
          <p:nvPr>
            <p:ph type="title"/>
          </p:nvPr>
        </p:nvSpPr>
        <p:spPr>
          <a:xfrm>
            <a:off x="357158" y="512064"/>
            <a:ext cx="8329642" cy="914400"/>
          </a:xfrm>
          <a:prstGeom prst="rect">
            <a:avLst/>
          </a:prstGeom>
        </p:spPr>
        <p:txBody>
          <a:bodyPr vert="horz" anchor="t">
            <a:noAutofit/>
          </a:bodyPr>
          <a:lstStyle>
            <a:extLst/>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357158" y="1783560"/>
            <a:ext cx="8329642" cy="4572000"/>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33A87159-4A63-409C-9A0B-7046C14DCB5C}" type="datetime1">
              <a:rPr lang="zh-CN" altLang="en-US" smtClean="0"/>
              <a:pPr/>
              <a:t>2010-6-26</a:t>
            </a:fld>
            <a:endParaRPr lang="zh-CN" altLang="en-US"/>
          </a:p>
        </p:txBody>
      </p:sp>
      <p:sp>
        <p:nvSpPr>
          <p:cNvPr id="3" name="页脚占位符 2"/>
          <p:cNvSpPr>
            <a:spLocks noGrp="1"/>
          </p:cNvSpPr>
          <p:nvPr>
            <p:ph type="ftr" sz="quarter" idx="3"/>
          </p:nvPr>
        </p:nvSpPr>
        <p:spPr>
          <a:xfrm>
            <a:off x="357158" y="6416675"/>
            <a:ext cx="6119842" cy="365125"/>
          </a:xfrm>
          <a:prstGeom prst="rect">
            <a:avLst/>
          </a:prstGeom>
        </p:spPr>
        <p:txBody>
          <a:bodyPr vert="horz" anchor="b"/>
          <a:lstStyle>
            <a:lvl1pPr algn="r" eaLnBrk="1" latinLnBrk="0" hangingPunct="1">
              <a:defRPr kumimoji="0" sz="1100">
                <a:solidFill>
                  <a:schemeClr val="tx2"/>
                </a:solidFill>
              </a:defRPr>
            </a:lvl1pPr>
            <a:extLst/>
          </a:lstStyle>
          <a:p>
            <a:endParaRPr lang="zh-CN" altLang="en-US"/>
          </a:p>
        </p:txBody>
      </p:sp>
      <p:sp>
        <p:nvSpPr>
          <p:cNvPr id="23" name="灯片编号占位符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EDAAD1F-A305-4B75-BE9F-3C9D0188BEF7}" type="slidenum">
              <a:rPr lang="zh-CN" altLang="en-US" smtClean="0"/>
              <a:pPr/>
              <a:t>‹#›</a:t>
            </a:fld>
            <a:endParaRPr lang="zh-CN"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E:\rotate%20hand%5bWisMencoder%20Encoded%5d.avi" TargetMode="Externa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file:///E:\under%20water%5bWisMencoder%20Encoded%5d.avi"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14348" y="1071546"/>
            <a:ext cx="7772400" cy="1470025"/>
          </a:xfrm>
        </p:spPr>
        <p:txBody>
          <a:bodyPr>
            <a:noAutofit/>
          </a:bodyPr>
          <a:lstStyle/>
          <a:p>
            <a:pPr algn="ctr"/>
            <a:r>
              <a:rPr lang="en-US" altLang="zh-CN" sz="3200" cap="none" dirty="0" smtClean="0">
                <a:latin typeface="Constantia" pitchFamily="18" charset="0"/>
                <a:ea typeface="Kozuka Mincho Pro R" pitchFamily="18" charset="-128"/>
              </a:rPr>
              <a:t>Multi-Image Based Photon Tracing for Interactive Global Illumination of Dynamic Scenes</a:t>
            </a:r>
            <a:endParaRPr lang="zh-CN" altLang="en-US" sz="3200" cap="none" dirty="0">
              <a:latin typeface="Constantia" pitchFamily="18" charset="0"/>
              <a:ea typeface="Kozuka Mincho Pro R" pitchFamily="18" charset="-128"/>
            </a:endParaRPr>
          </a:p>
        </p:txBody>
      </p:sp>
      <p:sp>
        <p:nvSpPr>
          <p:cNvPr id="3" name="副标题 2"/>
          <p:cNvSpPr>
            <a:spLocks noGrp="1"/>
          </p:cNvSpPr>
          <p:nvPr>
            <p:ph type="subTitle" idx="1"/>
          </p:nvPr>
        </p:nvSpPr>
        <p:spPr>
          <a:xfrm>
            <a:off x="857224" y="3357562"/>
            <a:ext cx="7643866" cy="1900254"/>
          </a:xfrm>
        </p:spPr>
        <p:txBody>
          <a:bodyPr>
            <a:normAutofit/>
          </a:bodyPr>
          <a:lstStyle/>
          <a:p>
            <a:pPr algn="ctr"/>
            <a:r>
              <a:rPr lang="en-US" altLang="zh-CN" dirty="0" err="1">
                <a:solidFill>
                  <a:schemeClr val="tx1">
                    <a:lumMod val="65000"/>
                    <a:lumOff val="35000"/>
                  </a:schemeClr>
                </a:solidFill>
              </a:rPr>
              <a:t>Chunhui</a:t>
            </a:r>
            <a:r>
              <a:rPr lang="en-US" altLang="zh-CN" dirty="0">
                <a:solidFill>
                  <a:schemeClr val="tx1">
                    <a:lumMod val="65000"/>
                    <a:lumOff val="35000"/>
                  </a:schemeClr>
                </a:solidFill>
              </a:rPr>
              <a:t> </a:t>
            </a:r>
            <a:r>
              <a:rPr lang="en-US" altLang="zh-CN" dirty="0" smtClean="0">
                <a:solidFill>
                  <a:schemeClr val="tx1">
                    <a:lumMod val="65000"/>
                    <a:lumOff val="35000"/>
                  </a:schemeClr>
                </a:solidFill>
              </a:rPr>
              <a:t>Yao</a:t>
            </a:r>
            <a:r>
              <a:rPr lang="en-US" altLang="zh-CN" baseline="30000" dirty="0" smtClean="0">
                <a:solidFill>
                  <a:schemeClr val="tx1">
                    <a:lumMod val="65000"/>
                    <a:lumOff val="35000"/>
                  </a:schemeClr>
                </a:solidFill>
              </a:rPr>
              <a:t>1</a:t>
            </a:r>
            <a:r>
              <a:rPr lang="en-US" altLang="zh-CN" dirty="0" smtClean="0">
                <a:solidFill>
                  <a:schemeClr val="tx1">
                    <a:lumMod val="65000"/>
                    <a:lumOff val="35000"/>
                  </a:schemeClr>
                </a:solidFill>
              </a:rPr>
              <a:t>         </a:t>
            </a:r>
            <a:r>
              <a:rPr lang="en-US" altLang="zh-CN" dirty="0">
                <a:solidFill>
                  <a:schemeClr val="tx1">
                    <a:lumMod val="65000"/>
                    <a:lumOff val="35000"/>
                  </a:schemeClr>
                </a:solidFill>
              </a:rPr>
              <a:t>Bin </a:t>
            </a:r>
            <a:r>
              <a:rPr lang="en-US" altLang="zh-CN" dirty="0" smtClean="0">
                <a:solidFill>
                  <a:schemeClr val="tx1">
                    <a:lumMod val="65000"/>
                    <a:lumOff val="35000"/>
                  </a:schemeClr>
                </a:solidFill>
              </a:rPr>
              <a:t>Wang</a:t>
            </a:r>
            <a:r>
              <a:rPr lang="en-US" altLang="zh-CN" baseline="30000" dirty="0" smtClean="0">
                <a:solidFill>
                  <a:schemeClr val="tx1">
                    <a:lumMod val="65000"/>
                    <a:lumOff val="35000"/>
                  </a:schemeClr>
                </a:solidFill>
              </a:rPr>
              <a:t>1</a:t>
            </a:r>
            <a:r>
              <a:rPr lang="en-US" altLang="zh-CN" dirty="0" smtClean="0">
                <a:solidFill>
                  <a:schemeClr val="tx1">
                    <a:lumMod val="65000"/>
                    <a:lumOff val="35000"/>
                  </a:schemeClr>
                </a:solidFill>
              </a:rPr>
              <a:t>         Bin Chan</a:t>
            </a:r>
            <a:r>
              <a:rPr lang="en-US" altLang="zh-CN" baseline="30000" dirty="0" smtClean="0">
                <a:solidFill>
                  <a:schemeClr val="tx1">
                    <a:lumMod val="65000"/>
                    <a:lumOff val="35000"/>
                  </a:schemeClr>
                </a:solidFill>
              </a:rPr>
              <a:t>2</a:t>
            </a:r>
            <a:r>
              <a:rPr lang="en-US" altLang="zh-CN" dirty="0" smtClean="0">
                <a:solidFill>
                  <a:schemeClr val="tx1">
                    <a:lumMod val="65000"/>
                    <a:lumOff val="35000"/>
                  </a:schemeClr>
                </a:solidFill>
              </a:rPr>
              <a:t> </a:t>
            </a:r>
          </a:p>
          <a:p>
            <a:pPr algn="ctr"/>
            <a:r>
              <a:rPr lang="en-US" altLang="zh-CN" dirty="0" err="1" smtClean="0">
                <a:solidFill>
                  <a:schemeClr val="tx1">
                    <a:lumMod val="65000"/>
                    <a:lumOff val="35000"/>
                  </a:schemeClr>
                </a:solidFill>
              </a:rPr>
              <a:t>Junhai</a:t>
            </a:r>
            <a:r>
              <a:rPr lang="en-US" altLang="zh-CN" dirty="0" smtClean="0">
                <a:solidFill>
                  <a:schemeClr val="tx1">
                    <a:lumMod val="65000"/>
                    <a:lumOff val="35000"/>
                  </a:schemeClr>
                </a:solidFill>
              </a:rPr>
              <a:t> Yong</a:t>
            </a:r>
            <a:r>
              <a:rPr lang="en-US" altLang="zh-CN" baseline="30000" dirty="0" smtClean="0">
                <a:solidFill>
                  <a:schemeClr val="tx1">
                    <a:lumMod val="65000"/>
                    <a:lumOff val="35000"/>
                  </a:schemeClr>
                </a:solidFill>
              </a:rPr>
              <a:t>1</a:t>
            </a:r>
            <a:r>
              <a:rPr lang="en-US" altLang="zh-CN" dirty="0" smtClean="0">
                <a:solidFill>
                  <a:schemeClr val="tx1">
                    <a:lumMod val="65000"/>
                    <a:lumOff val="35000"/>
                  </a:schemeClr>
                </a:solidFill>
              </a:rPr>
              <a:t>          Jean-Claude Paul</a:t>
            </a:r>
            <a:r>
              <a:rPr lang="en-US" altLang="zh-CN" baseline="30000" dirty="0" smtClean="0">
                <a:solidFill>
                  <a:schemeClr val="tx1">
                    <a:lumMod val="65000"/>
                    <a:lumOff val="35000"/>
                  </a:schemeClr>
                </a:solidFill>
              </a:rPr>
              <a:t>3,1</a:t>
            </a:r>
          </a:p>
          <a:p>
            <a:pPr algn="ctr"/>
            <a:endParaRPr lang="en-US" altLang="zh-CN" baseline="30000" dirty="0"/>
          </a:p>
          <a:p>
            <a:pPr algn="ctr"/>
            <a:r>
              <a:rPr lang="en-US" altLang="zh-CN" sz="1800" baseline="30000" dirty="0" smtClean="0"/>
              <a:t>1 </a:t>
            </a:r>
            <a:r>
              <a:rPr lang="en-US" altLang="zh-CN" sz="1800" dirty="0" smtClean="0"/>
              <a:t>Tsinghua University, China    </a:t>
            </a:r>
          </a:p>
          <a:p>
            <a:pPr algn="ctr"/>
            <a:r>
              <a:rPr lang="en-US" altLang="zh-CN" sz="1800" baseline="30000" dirty="0" smtClean="0"/>
              <a:t>2 </a:t>
            </a:r>
            <a:r>
              <a:rPr lang="en-US" altLang="zh-CN" sz="1800" dirty="0" smtClean="0"/>
              <a:t>The </a:t>
            </a:r>
            <a:r>
              <a:rPr lang="en-US" altLang="zh-CN" sz="1800" dirty="0"/>
              <a:t>University of Hong </a:t>
            </a:r>
            <a:r>
              <a:rPr lang="en-US" altLang="zh-CN" sz="1800" dirty="0" smtClean="0"/>
              <a:t>Kong, China   </a:t>
            </a:r>
          </a:p>
          <a:p>
            <a:pPr algn="ctr"/>
            <a:r>
              <a:rPr lang="en-US" altLang="zh-CN" sz="1800" dirty="0" smtClean="0"/>
              <a:t> </a:t>
            </a:r>
            <a:r>
              <a:rPr lang="en-US" altLang="zh-CN" sz="1800" baseline="30000" dirty="0" smtClean="0"/>
              <a:t>3 </a:t>
            </a:r>
            <a:r>
              <a:rPr lang="en-US" altLang="zh-CN" sz="1800" dirty="0" smtClean="0"/>
              <a:t>INRIA, France</a:t>
            </a:r>
            <a:endParaRPr lang="zh-CN" altLang="en-US" sz="1800"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a:t>
            </a:fld>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Problems with Single Image</a:t>
            </a:r>
            <a:endParaRPr lang="zh-CN" altLang="en-US" sz="4000" dirty="0"/>
          </a:p>
        </p:txBody>
      </p:sp>
      <p:sp>
        <p:nvSpPr>
          <p:cNvPr id="3" name="内容占位符 2"/>
          <p:cNvSpPr>
            <a:spLocks noGrp="1"/>
          </p:cNvSpPr>
          <p:nvPr>
            <p:ph idx="1"/>
          </p:nvPr>
        </p:nvSpPr>
        <p:spPr/>
        <p:txBody>
          <a:bodyPr/>
          <a:lstStyle/>
          <a:p>
            <a:r>
              <a:rPr lang="en-US" altLang="zh-CN" dirty="0" smtClean="0"/>
              <a:t>Problem </a:t>
            </a:r>
            <a:r>
              <a:rPr lang="en-US" altLang="zh-CN" dirty="0" smtClean="0">
                <a:latin typeface="Calibri" pitchFamily="34" charset="0"/>
              </a:rPr>
              <a:t>1</a:t>
            </a:r>
            <a:r>
              <a:rPr lang="zh-CN" altLang="en-US" dirty="0" smtClean="0"/>
              <a:t>：</a:t>
            </a:r>
            <a:r>
              <a:rPr lang="en-US" altLang="zh-CN" dirty="0" smtClean="0"/>
              <a:t>Uncovered area will always be dark</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10</a:t>
            </a:fld>
            <a:endParaRPr lang="zh-CN" altLang="en-US" dirty="0"/>
          </a:p>
        </p:txBody>
      </p:sp>
      <p:pic>
        <p:nvPicPr>
          <p:cNvPr id="5" name="Picture 2"/>
          <p:cNvPicPr>
            <a:picLocks noChangeAspect="1" noChangeArrowheads="1"/>
          </p:cNvPicPr>
          <p:nvPr/>
        </p:nvPicPr>
        <p:blipFill>
          <a:blip r:embed="rId3">
            <a:clrChange>
              <a:clrFrom>
                <a:srgbClr val="7B93BA"/>
              </a:clrFrom>
              <a:clrTo>
                <a:srgbClr val="7B93BA">
                  <a:alpha val="0"/>
                </a:srgbClr>
              </a:clrTo>
            </a:clrChange>
            <a:lum bright="10000" contrast="10000"/>
          </a:blip>
          <a:srcRect l="15656" t="19045" r="17512" b="12938"/>
          <a:stretch>
            <a:fillRect/>
          </a:stretch>
        </p:blipFill>
        <p:spPr bwMode="auto">
          <a:xfrm>
            <a:off x="642910" y="2643182"/>
            <a:ext cx="3500462" cy="3646298"/>
          </a:xfrm>
          <a:prstGeom prst="rect">
            <a:avLst/>
          </a:prstGeom>
          <a:noFill/>
          <a:ln w="9525">
            <a:noFill/>
            <a:miter lim="800000"/>
            <a:headEnd/>
            <a:tailEnd/>
          </a:ln>
          <a:effectLst/>
        </p:spPr>
      </p:pic>
      <p:pic>
        <p:nvPicPr>
          <p:cNvPr id="6" name="Picture 3"/>
          <p:cNvPicPr>
            <a:picLocks noChangeAspect="1" noChangeArrowheads="1"/>
          </p:cNvPicPr>
          <p:nvPr/>
        </p:nvPicPr>
        <p:blipFill>
          <a:blip r:embed="rId4">
            <a:clrChange>
              <a:clrFrom>
                <a:srgbClr val="010101"/>
              </a:clrFrom>
              <a:clrTo>
                <a:srgbClr val="010101">
                  <a:alpha val="0"/>
                </a:srgbClr>
              </a:clrTo>
            </a:clrChange>
          </a:blip>
          <a:srcRect l="17512" t="20072" r="16584" b="11003"/>
          <a:stretch>
            <a:fillRect/>
          </a:stretch>
        </p:blipFill>
        <p:spPr bwMode="auto">
          <a:xfrm>
            <a:off x="4572000" y="2643182"/>
            <a:ext cx="3429024" cy="3670504"/>
          </a:xfrm>
          <a:prstGeom prst="rect">
            <a:avLst/>
          </a:prstGeom>
          <a:noFill/>
          <a:ln w="9525">
            <a:noFill/>
            <a:miter lim="800000"/>
            <a:headEnd/>
            <a:tailEnd/>
          </a:ln>
          <a:effectLst/>
        </p:spPr>
      </p:pic>
      <p:cxnSp>
        <p:nvCxnSpPr>
          <p:cNvPr id="7" name="曲线连接符 6"/>
          <p:cNvCxnSpPr/>
          <p:nvPr/>
        </p:nvCxnSpPr>
        <p:spPr>
          <a:xfrm rot="5400000">
            <a:off x="3071802" y="2714620"/>
            <a:ext cx="1428760" cy="714380"/>
          </a:xfrm>
          <a:prstGeom prst="curvedConnector3">
            <a:avLst>
              <a:gd name="adj1" fmla="val 50000"/>
            </a:avLst>
          </a:prstGeom>
          <a:ln w="38100">
            <a:solidFill>
              <a:srgbClr val="61B6FF"/>
            </a:solidFill>
            <a:tailEnd type="arrow"/>
          </a:ln>
        </p:spPr>
        <p:style>
          <a:lnRef idx="1">
            <a:schemeClr val="accent1"/>
          </a:lnRef>
          <a:fillRef idx="0">
            <a:schemeClr val="accent1"/>
          </a:fillRef>
          <a:effectRef idx="0">
            <a:schemeClr val="accent1"/>
          </a:effectRef>
          <a:fontRef idx="minor">
            <a:schemeClr val="tx1"/>
          </a:fontRef>
        </p:style>
      </p:cxnSp>
      <p:cxnSp>
        <p:nvCxnSpPr>
          <p:cNvPr id="8" name="曲线连接符 7"/>
          <p:cNvCxnSpPr/>
          <p:nvPr/>
        </p:nvCxnSpPr>
        <p:spPr>
          <a:xfrm rot="16200000" flipH="1">
            <a:off x="5464975" y="2321711"/>
            <a:ext cx="1857388" cy="1785950"/>
          </a:xfrm>
          <a:prstGeom prst="curvedConnector3">
            <a:avLst>
              <a:gd name="adj1" fmla="val 50000"/>
            </a:avLst>
          </a:prstGeom>
          <a:ln w="38100">
            <a:solidFill>
              <a:srgbClr val="61B6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63688" y="6165304"/>
            <a:ext cx="1656184" cy="369332"/>
          </a:xfrm>
          <a:prstGeom prst="rect">
            <a:avLst/>
          </a:prstGeom>
          <a:noFill/>
        </p:spPr>
        <p:txBody>
          <a:bodyPr wrap="square" rtlCol="0">
            <a:spAutoFit/>
          </a:bodyPr>
          <a:lstStyle/>
          <a:p>
            <a:r>
              <a:rPr lang="en-US" altLang="zh-CN" dirty="0" smtClean="0"/>
              <a:t>Illumination</a:t>
            </a:r>
            <a:endParaRPr lang="zh-CN" altLang="en-US" dirty="0"/>
          </a:p>
        </p:txBody>
      </p:sp>
      <p:sp>
        <p:nvSpPr>
          <p:cNvPr id="10" name="TextBox 9"/>
          <p:cNvSpPr txBox="1"/>
          <p:nvPr/>
        </p:nvSpPr>
        <p:spPr>
          <a:xfrm>
            <a:off x="5652120" y="6165304"/>
            <a:ext cx="1656184" cy="369332"/>
          </a:xfrm>
          <a:prstGeom prst="rect">
            <a:avLst/>
          </a:prstGeom>
          <a:noFill/>
        </p:spPr>
        <p:txBody>
          <a:bodyPr wrap="square" rtlCol="0">
            <a:spAutoFit/>
          </a:bodyPr>
          <a:lstStyle/>
          <a:p>
            <a:r>
              <a:rPr lang="en-US" altLang="zh-CN" dirty="0" smtClean="0"/>
              <a:t>Photons</a:t>
            </a:r>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Problems with Single Image</a:t>
            </a:r>
            <a:endParaRPr lang="zh-CN" altLang="en-US" sz="4000" dirty="0"/>
          </a:p>
        </p:txBody>
      </p:sp>
      <p:sp>
        <p:nvSpPr>
          <p:cNvPr id="3" name="内容占位符 2"/>
          <p:cNvSpPr>
            <a:spLocks noGrp="1"/>
          </p:cNvSpPr>
          <p:nvPr>
            <p:ph idx="1"/>
          </p:nvPr>
        </p:nvSpPr>
        <p:spPr/>
        <p:txBody>
          <a:bodyPr/>
          <a:lstStyle/>
          <a:p>
            <a:r>
              <a:rPr lang="en-US" altLang="zh-CN" dirty="0" smtClean="0"/>
              <a:t>Problem </a:t>
            </a:r>
            <a:r>
              <a:rPr lang="en-US" altLang="zh-CN" dirty="0" smtClean="0">
                <a:latin typeface="Calibri" pitchFamily="34" charset="0"/>
              </a:rPr>
              <a:t>2</a:t>
            </a:r>
            <a:r>
              <a:rPr lang="en-US" altLang="zh-CN" dirty="0" smtClean="0"/>
              <a:t>: obtained result may be not the first intersection along the ray</a:t>
            </a:r>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11</a:t>
            </a:fld>
            <a:endParaRPr lang="zh-CN" altLang="en-US" dirty="0"/>
          </a:p>
        </p:txBody>
      </p:sp>
      <p:sp>
        <p:nvSpPr>
          <p:cNvPr id="6" name="椭圆 5"/>
          <p:cNvSpPr/>
          <p:nvPr/>
        </p:nvSpPr>
        <p:spPr>
          <a:xfrm>
            <a:off x="2643174" y="4111631"/>
            <a:ext cx="1857388" cy="1960576"/>
          </a:xfrm>
          <a:prstGeom prst="ellipse">
            <a:avLst/>
          </a:prstGeom>
          <a:solidFill>
            <a:srgbClr val="9BBB59">
              <a:lumMod val="60000"/>
              <a:lumOff val="40000"/>
            </a:srgb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7" name="矩形 6"/>
          <p:cNvSpPr/>
          <p:nvPr/>
        </p:nvSpPr>
        <p:spPr>
          <a:xfrm>
            <a:off x="4913315" y="4008442"/>
            <a:ext cx="928694" cy="1857388"/>
          </a:xfrm>
          <a:prstGeom prst="rect">
            <a:avLst/>
          </a:prstGeom>
          <a:solidFill>
            <a:schemeClr val="tx2">
              <a:lumMod val="5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cxnSp>
        <p:nvCxnSpPr>
          <p:cNvPr id="8" name="直接箭头连接符 7"/>
          <p:cNvCxnSpPr/>
          <p:nvPr/>
        </p:nvCxnSpPr>
        <p:spPr>
          <a:xfrm rot="10800000" flipV="1">
            <a:off x="2643174" y="3389313"/>
            <a:ext cx="3508400" cy="2889270"/>
          </a:xfrm>
          <a:prstGeom prst="straightConnector1">
            <a:avLst/>
          </a:prstGeom>
          <a:noFill/>
          <a:ln w="38100" cap="flat" cmpd="sng" algn="ctr">
            <a:solidFill>
              <a:schemeClr val="accent2">
                <a:lumMod val="75000"/>
              </a:schemeClr>
            </a:solidFill>
            <a:prstDash val="sysDash"/>
            <a:headEnd type="none" w="med" len="med"/>
            <a:tailEnd type="triangle" w="med" len="med"/>
          </a:ln>
          <a:effectLst/>
        </p:spPr>
      </p:cxnSp>
      <p:sp>
        <p:nvSpPr>
          <p:cNvPr id="9" name="椭圆 8"/>
          <p:cNvSpPr/>
          <p:nvPr/>
        </p:nvSpPr>
        <p:spPr>
          <a:xfrm>
            <a:off x="4912503" y="2770184"/>
            <a:ext cx="104000" cy="104000"/>
          </a:xfrm>
          <a:prstGeom prst="ellipse">
            <a:avLst/>
          </a:prstGeom>
          <a:solidFill>
            <a:schemeClr val="accent1">
              <a:lumMod val="75000"/>
            </a:schemeClr>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0" name="TextBox 9"/>
          <p:cNvSpPr txBox="1"/>
          <p:nvPr/>
        </p:nvSpPr>
        <p:spPr>
          <a:xfrm>
            <a:off x="4294186" y="2357431"/>
            <a:ext cx="1547823" cy="307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Viewpoint</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1" name="椭圆 10"/>
          <p:cNvSpPr/>
          <p:nvPr/>
        </p:nvSpPr>
        <p:spPr>
          <a:xfrm>
            <a:off x="5350480" y="3954890"/>
            <a:ext cx="104000" cy="104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2" name="椭圆 11"/>
          <p:cNvSpPr/>
          <p:nvPr/>
        </p:nvSpPr>
        <p:spPr>
          <a:xfrm>
            <a:off x="4396562" y="4729948"/>
            <a:ext cx="104000" cy="104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3" name="TextBox 12"/>
          <p:cNvSpPr txBox="1"/>
          <p:nvPr/>
        </p:nvSpPr>
        <p:spPr>
          <a:xfrm>
            <a:off x="5000629" y="3714752"/>
            <a:ext cx="722318" cy="307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A</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4" name="TextBox 13"/>
          <p:cNvSpPr txBox="1"/>
          <p:nvPr/>
        </p:nvSpPr>
        <p:spPr>
          <a:xfrm>
            <a:off x="4283968" y="4365104"/>
            <a:ext cx="619129" cy="307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B</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5" name="TextBox 14"/>
          <p:cNvSpPr txBox="1"/>
          <p:nvPr/>
        </p:nvSpPr>
        <p:spPr>
          <a:xfrm>
            <a:off x="5532444" y="2976560"/>
            <a:ext cx="825506" cy="307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Ray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cxnSp>
        <p:nvCxnSpPr>
          <p:cNvPr id="16" name="直接箭头连接符 15"/>
          <p:cNvCxnSpPr>
            <a:stCxn id="9" idx="3"/>
            <a:endCxn id="12" idx="0"/>
          </p:cNvCxnSpPr>
          <p:nvPr/>
        </p:nvCxnSpPr>
        <p:spPr>
          <a:xfrm rot="5400000">
            <a:off x="3752650" y="3554865"/>
            <a:ext cx="1870994" cy="479171"/>
          </a:xfrm>
          <a:prstGeom prst="straightConnector1">
            <a:avLst/>
          </a:prstGeom>
          <a:noFill/>
          <a:ln w="19050" cap="flat" cmpd="sng" algn="ctr">
            <a:solidFill>
              <a:srgbClr val="FFFF00"/>
            </a:solidFill>
            <a:prstDash val="sysDot"/>
            <a:tailEnd type="arrow"/>
          </a:ln>
          <a:effectLst/>
        </p:spPr>
      </p:cxnSp>
      <p:cxnSp>
        <p:nvCxnSpPr>
          <p:cNvPr id="17" name="直接箭头连接符 16"/>
          <p:cNvCxnSpPr/>
          <p:nvPr/>
        </p:nvCxnSpPr>
        <p:spPr>
          <a:xfrm rot="16200000" flipH="1">
            <a:off x="4642733" y="3247142"/>
            <a:ext cx="1096746" cy="349207"/>
          </a:xfrm>
          <a:prstGeom prst="straightConnector1">
            <a:avLst/>
          </a:prstGeom>
          <a:noFill/>
          <a:ln w="19050" cap="flat" cmpd="sng" algn="ctr">
            <a:solidFill>
              <a:srgbClr val="FFFF00"/>
            </a:solidFill>
            <a:prstDash val="sysDot"/>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par>
                                <p:cTn id="24" presetID="18" presetClass="entr" presetSubtype="12"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strips(down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Problems with Single Image</a:t>
            </a:r>
            <a:endParaRPr lang="zh-CN" altLang="en-US" sz="4000" dirty="0"/>
          </a:p>
        </p:txBody>
      </p:sp>
      <p:sp>
        <p:nvSpPr>
          <p:cNvPr id="3" name="内容占位符 2"/>
          <p:cNvSpPr>
            <a:spLocks noGrp="1"/>
          </p:cNvSpPr>
          <p:nvPr>
            <p:ph idx="1"/>
          </p:nvPr>
        </p:nvSpPr>
        <p:spPr/>
        <p:txBody>
          <a:bodyPr/>
          <a:lstStyle/>
          <a:p>
            <a:r>
              <a:rPr lang="en-US" altLang="zh-CN" dirty="0" smtClean="0"/>
              <a:t>Problem </a:t>
            </a:r>
            <a:r>
              <a:rPr lang="en-US" altLang="zh-CN" dirty="0" smtClean="0">
                <a:latin typeface="Calibri" pitchFamily="34" charset="0"/>
              </a:rPr>
              <a:t>2</a:t>
            </a:r>
            <a:r>
              <a:rPr lang="en-US" altLang="zh-CN" dirty="0" smtClean="0"/>
              <a:t>:                             </a:t>
            </a:r>
            <a:r>
              <a:rPr lang="en-US" altLang="zh-CN" dirty="0" smtClean="0"/>
              <a:t>Light </a:t>
            </a:r>
            <a:r>
              <a:rPr lang="en-US" altLang="zh-CN" dirty="0" smtClean="0"/>
              <a:t>leaking </a:t>
            </a:r>
            <a:endParaRPr lang="zh-CN" altLang="en-US" dirty="0" smtClean="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12</a:t>
            </a:fld>
            <a:endParaRPr lang="zh-CN" altLang="en-US" dirty="0"/>
          </a:p>
        </p:txBody>
      </p:sp>
      <p:pic>
        <p:nvPicPr>
          <p:cNvPr id="5" name="Picture 2"/>
          <p:cNvPicPr>
            <a:picLocks noChangeAspect="1" noChangeArrowheads="1"/>
          </p:cNvPicPr>
          <p:nvPr/>
        </p:nvPicPr>
        <p:blipFill>
          <a:blip r:embed="rId3">
            <a:clrChange>
              <a:clrFrom>
                <a:srgbClr val="7B93BA"/>
              </a:clrFrom>
              <a:clrTo>
                <a:srgbClr val="7B93BA">
                  <a:alpha val="0"/>
                </a:srgbClr>
              </a:clrTo>
            </a:clrChange>
            <a:lum bright="20000" contrast="30000"/>
          </a:blip>
          <a:srcRect l="22153" t="24486" r="17512" b="15659"/>
          <a:stretch>
            <a:fillRect/>
          </a:stretch>
        </p:blipFill>
        <p:spPr bwMode="auto">
          <a:xfrm>
            <a:off x="642910" y="2643182"/>
            <a:ext cx="3643338" cy="3699389"/>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l="9158" t="22672" r="20297" b="14752"/>
          <a:stretch>
            <a:fillRect/>
          </a:stretch>
        </p:blipFill>
        <p:spPr bwMode="auto">
          <a:xfrm>
            <a:off x="4429124" y="2643182"/>
            <a:ext cx="4012952" cy="3643338"/>
          </a:xfrm>
          <a:prstGeom prst="rect">
            <a:avLst/>
          </a:prstGeom>
          <a:noFill/>
          <a:ln w="9525">
            <a:noFill/>
            <a:miter lim="800000"/>
            <a:headEnd/>
            <a:tailEnd/>
          </a:ln>
          <a:effectLst/>
        </p:spPr>
      </p:pic>
      <p:cxnSp>
        <p:nvCxnSpPr>
          <p:cNvPr id="7" name="曲线连接符 6"/>
          <p:cNvCxnSpPr/>
          <p:nvPr/>
        </p:nvCxnSpPr>
        <p:spPr>
          <a:xfrm rot="5400000">
            <a:off x="3534724" y="2385454"/>
            <a:ext cx="1937946" cy="1720782"/>
          </a:xfrm>
          <a:prstGeom prst="curvedConnector3">
            <a:avLst>
              <a:gd name="adj1" fmla="val 50000"/>
            </a:avLst>
          </a:prstGeom>
          <a:ln w="38100">
            <a:solidFill>
              <a:srgbClr val="61B6FF"/>
            </a:solidFill>
            <a:tailEnd type="arrow"/>
          </a:ln>
        </p:spPr>
        <p:style>
          <a:lnRef idx="1">
            <a:schemeClr val="accent1"/>
          </a:lnRef>
          <a:fillRef idx="0">
            <a:schemeClr val="accent1"/>
          </a:fillRef>
          <a:effectRef idx="0">
            <a:schemeClr val="accent1"/>
          </a:effectRef>
          <a:fontRef idx="minor">
            <a:schemeClr val="tx1"/>
          </a:fontRef>
        </p:style>
      </p:cxnSp>
      <p:cxnSp>
        <p:nvCxnSpPr>
          <p:cNvPr id="8" name="曲线连接符 7"/>
          <p:cNvCxnSpPr/>
          <p:nvPr/>
        </p:nvCxnSpPr>
        <p:spPr>
          <a:xfrm rot="16200000" flipH="1">
            <a:off x="6289362" y="2431718"/>
            <a:ext cx="1723062" cy="1557386"/>
          </a:xfrm>
          <a:prstGeom prst="curvedConnector3">
            <a:avLst>
              <a:gd name="adj1" fmla="val 50000"/>
            </a:avLst>
          </a:prstGeom>
          <a:ln w="38100">
            <a:solidFill>
              <a:srgbClr val="61B6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63688" y="6165304"/>
            <a:ext cx="1656184" cy="369332"/>
          </a:xfrm>
          <a:prstGeom prst="rect">
            <a:avLst/>
          </a:prstGeom>
          <a:noFill/>
        </p:spPr>
        <p:txBody>
          <a:bodyPr wrap="square" rtlCol="0">
            <a:spAutoFit/>
          </a:bodyPr>
          <a:lstStyle/>
          <a:p>
            <a:r>
              <a:rPr lang="en-US" altLang="zh-CN" dirty="0" smtClean="0"/>
              <a:t>Illumination</a:t>
            </a:r>
            <a:endParaRPr lang="zh-CN" altLang="en-US" dirty="0"/>
          </a:p>
        </p:txBody>
      </p:sp>
      <p:sp>
        <p:nvSpPr>
          <p:cNvPr id="10" name="TextBox 9"/>
          <p:cNvSpPr txBox="1"/>
          <p:nvPr/>
        </p:nvSpPr>
        <p:spPr>
          <a:xfrm>
            <a:off x="5652120" y="6165304"/>
            <a:ext cx="1656184" cy="369332"/>
          </a:xfrm>
          <a:prstGeom prst="rect">
            <a:avLst/>
          </a:prstGeom>
          <a:noFill/>
        </p:spPr>
        <p:txBody>
          <a:bodyPr wrap="square" rtlCol="0">
            <a:spAutoFit/>
          </a:bodyPr>
          <a:lstStyle/>
          <a:p>
            <a:r>
              <a:rPr lang="en-US" altLang="zh-CN" dirty="0" smtClean="0"/>
              <a:t>Photons</a:t>
            </a:r>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smtClean="0"/>
              <a:t>Multiple Environment Maps</a:t>
            </a:r>
            <a:endParaRPr lang="zh-CN" altLang="en-US" sz="4400"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13</a:t>
            </a:fld>
            <a:endParaRPr lang="zh-CN" altLang="en-US" dirty="0"/>
          </a:p>
        </p:txBody>
      </p:sp>
      <p:sp>
        <p:nvSpPr>
          <p:cNvPr id="5" name="矩形 4"/>
          <p:cNvSpPr/>
          <p:nvPr/>
        </p:nvSpPr>
        <p:spPr>
          <a:xfrm>
            <a:off x="1714480" y="2357430"/>
            <a:ext cx="5375522" cy="3797924"/>
          </a:xfrm>
          <a:prstGeom prst="rect">
            <a:avLst/>
          </a:prstGeom>
          <a:solidFill>
            <a:schemeClr val="tx2">
              <a:lumMod val="2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9886040">
            <a:off x="5070080" y="4672972"/>
            <a:ext cx="1110162" cy="876444"/>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337114" y="2941726"/>
            <a:ext cx="934873" cy="934873"/>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168522" y="4051888"/>
            <a:ext cx="116859" cy="1168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a:stCxn id="8" idx="1"/>
          </p:cNvCxnSpPr>
          <p:nvPr/>
        </p:nvCxnSpPr>
        <p:spPr>
          <a:xfrm rot="16200000" flipV="1">
            <a:off x="2649353" y="2532718"/>
            <a:ext cx="1770002" cy="1302565"/>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2"/>
          </p:cNvCxnSpPr>
          <p:nvPr/>
        </p:nvCxnSpPr>
        <p:spPr>
          <a:xfrm rot="10800000">
            <a:off x="1656050" y="3818169"/>
            <a:ext cx="2512472" cy="292148"/>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8" idx="7"/>
          </p:cNvCxnSpPr>
          <p:nvPr/>
        </p:nvCxnSpPr>
        <p:spPr>
          <a:xfrm rot="5400000" flipH="1" flipV="1">
            <a:off x="4414341" y="2211356"/>
            <a:ext cx="1711572" cy="2003720"/>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8" idx="6"/>
          </p:cNvCxnSpPr>
          <p:nvPr/>
        </p:nvCxnSpPr>
        <p:spPr>
          <a:xfrm flipV="1">
            <a:off x="4285381" y="3642881"/>
            <a:ext cx="2804620" cy="467437"/>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8" idx="5"/>
          </p:cNvCxnSpPr>
          <p:nvPr/>
        </p:nvCxnSpPr>
        <p:spPr>
          <a:xfrm rot="16200000" flipH="1">
            <a:off x="5436859" y="2983041"/>
            <a:ext cx="484551" cy="2821734"/>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8" idx="4"/>
          </p:cNvCxnSpPr>
          <p:nvPr/>
        </p:nvCxnSpPr>
        <p:spPr>
          <a:xfrm rot="16200000" flipH="1">
            <a:off x="3905589" y="4490110"/>
            <a:ext cx="1986606" cy="1343880"/>
          </a:xfrm>
          <a:prstGeom prst="line">
            <a:avLst/>
          </a:prstGeom>
          <a:ln w="190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656050" y="6155353"/>
            <a:ext cx="3914782" cy="1299"/>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flipH="1" flipV="1">
            <a:off x="545888" y="4986761"/>
            <a:ext cx="2337184" cy="1299"/>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941501" y="2348880"/>
            <a:ext cx="3286683" cy="855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flipH="1" flipV="1">
            <a:off x="6593350" y="4139532"/>
            <a:ext cx="993303" cy="1299"/>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弧形 18"/>
          <p:cNvSpPr/>
          <p:nvPr/>
        </p:nvSpPr>
        <p:spPr>
          <a:xfrm rot="12066529">
            <a:off x="5326089" y="2829258"/>
            <a:ext cx="1051827" cy="1085924"/>
          </a:xfrm>
          <a:prstGeom prst="arc">
            <a:avLst/>
          </a:prstGeom>
          <a:ln w="19050">
            <a:solidFill>
              <a:srgbClr val="FF0000"/>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0" name="直接连接符 19"/>
          <p:cNvCxnSpPr/>
          <p:nvPr/>
        </p:nvCxnSpPr>
        <p:spPr>
          <a:xfrm flipV="1">
            <a:off x="4928107" y="4460895"/>
            <a:ext cx="934873" cy="525866"/>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16200000" flipV="1">
            <a:off x="4752818" y="5162050"/>
            <a:ext cx="759585" cy="409007"/>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415635" y="2824866"/>
            <a:ext cx="876444" cy="1051733"/>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rot="5400000" flipH="1" flipV="1">
            <a:off x="2766862" y="3350733"/>
            <a:ext cx="1051083" cy="649"/>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415635" y="3876599"/>
            <a:ext cx="876444" cy="1299"/>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065057" y="2591148"/>
            <a:ext cx="116859" cy="1168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622565" y="5337339"/>
            <a:ext cx="116859" cy="1168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447276" y="2883296"/>
            <a:ext cx="116859" cy="1168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1428727" y="1357298"/>
            <a:ext cx="5832913" cy="646331"/>
          </a:xfrm>
          <a:prstGeom prst="rect">
            <a:avLst/>
          </a:prstGeom>
          <a:noFill/>
        </p:spPr>
        <p:txBody>
          <a:bodyPr wrap="square" rtlCol="0">
            <a:spAutoFit/>
          </a:bodyPr>
          <a:lstStyle/>
          <a:p>
            <a:r>
              <a:rPr lang="en-US" altLang="zh-CN" sz="3600" dirty="0" smtClean="0">
                <a:solidFill>
                  <a:schemeClr val="tx1">
                    <a:lumMod val="95000"/>
                  </a:schemeClr>
                </a:solidFill>
                <a:latin typeface="+mj-lt"/>
              </a:rPr>
              <a:t>Single environment map</a:t>
            </a:r>
            <a:endParaRPr lang="zh-CN" altLang="en-US" sz="3600" dirty="0">
              <a:solidFill>
                <a:schemeClr val="tx1">
                  <a:lumMod val="95000"/>
                </a:schemeClr>
              </a:solidFill>
              <a:latin typeface="+mj-lt"/>
            </a:endParaRPr>
          </a:p>
        </p:txBody>
      </p:sp>
      <p:sp>
        <p:nvSpPr>
          <p:cNvPr id="29" name="TextBox 28"/>
          <p:cNvSpPr txBox="1"/>
          <p:nvPr/>
        </p:nvSpPr>
        <p:spPr>
          <a:xfrm>
            <a:off x="2143108" y="5286388"/>
            <a:ext cx="1500198" cy="646331"/>
          </a:xfrm>
          <a:prstGeom prst="rect">
            <a:avLst/>
          </a:prstGeom>
          <a:noFill/>
        </p:spPr>
        <p:txBody>
          <a:bodyPr wrap="square" rtlCol="0">
            <a:spAutoFit/>
          </a:bodyPr>
          <a:lstStyle/>
          <a:p>
            <a:r>
              <a:rPr lang="en-US" altLang="zh-CN" sz="3600" dirty="0" smtClean="0">
                <a:solidFill>
                  <a:schemeClr val="accent6">
                    <a:lumMod val="40000"/>
                    <a:lumOff val="60000"/>
                  </a:schemeClr>
                </a:solidFill>
              </a:rPr>
              <a:t>Scene</a:t>
            </a:r>
            <a:endParaRPr lang="zh-CN" altLang="en-US" dirty="0">
              <a:solidFill>
                <a:schemeClr val="accent6">
                  <a:lumMod val="40000"/>
                  <a:lumOff val="60000"/>
                </a:schemeClr>
              </a:solidFill>
            </a:endParaRPr>
          </a:p>
        </p:txBody>
      </p:sp>
      <p:sp>
        <p:nvSpPr>
          <p:cNvPr id="30" name="TextBox 29"/>
          <p:cNvSpPr txBox="1"/>
          <p:nvPr/>
        </p:nvSpPr>
        <p:spPr>
          <a:xfrm>
            <a:off x="1428728" y="1357298"/>
            <a:ext cx="6572296" cy="646331"/>
          </a:xfrm>
          <a:prstGeom prst="rect">
            <a:avLst/>
          </a:prstGeom>
          <a:noFill/>
        </p:spPr>
        <p:txBody>
          <a:bodyPr wrap="square" rtlCol="0">
            <a:spAutoFit/>
          </a:bodyPr>
          <a:lstStyle/>
          <a:p>
            <a:r>
              <a:rPr lang="en-US" altLang="zh-CN" sz="3600" dirty="0" smtClean="0">
                <a:solidFill>
                  <a:schemeClr val="tx1">
                    <a:lumMod val="95000"/>
                  </a:schemeClr>
                </a:solidFill>
                <a:latin typeface="+mj-lt"/>
              </a:rPr>
              <a:t>Add more environment maps</a:t>
            </a:r>
            <a:endParaRPr lang="zh-CN" altLang="en-US" sz="3600" dirty="0">
              <a:solidFill>
                <a:schemeClr val="tx1">
                  <a:lumMod val="9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par>
                          <p:cTn id="50" fill="hold">
                            <p:stCondLst>
                              <p:cond delay="0"/>
                            </p:stCondLst>
                            <p:childTnLst>
                              <p:par>
                                <p:cTn id="51" presetID="9"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500"/>
                                        <p:tgtEl>
                                          <p:spTgt spid="25"/>
                                        </p:tgtEl>
                                      </p:cBhvr>
                                    </p:animEffec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childTnLst>
                          </p:cTn>
                        </p:par>
                        <p:par>
                          <p:cTn id="58" fill="hold">
                            <p:stCondLst>
                              <p:cond delay="1000"/>
                            </p:stCondLst>
                            <p:childTnLst>
                              <p:par>
                                <p:cTn id="59" presetID="9"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ssolv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animBg="1"/>
      <p:bldP spid="26" grpId="0" animBg="1"/>
      <p:bldP spid="27" grpId="0" animBg="1"/>
      <p:bldP spid="28" grpId="0"/>
      <p:bldP spid="28" grpId="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How to Select Images?</a:t>
            </a:r>
            <a:endParaRPr lang="zh-CN" altLang="en-US" dirty="0"/>
          </a:p>
        </p:txBody>
      </p:sp>
      <p:sp>
        <p:nvSpPr>
          <p:cNvPr id="3" name="内容占位符 2"/>
          <p:cNvSpPr>
            <a:spLocks noGrp="1"/>
          </p:cNvSpPr>
          <p:nvPr>
            <p:ph idx="1"/>
          </p:nvPr>
        </p:nvSpPr>
        <p:spPr/>
        <p:txBody>
          <a:bodyPr>
            <a:normAutofit/>
          </a:bodyPr>
          <a:lstStyle/>
          <a:p>
            <a:r>
              <a:rPr lang="en-US" altLang="zh-CN" dirty="0" smtClean="0"/>
              <a:t>Simplest idea</a:t>
            </a:r>
          </a:p>
          <a:p>
            <a:pPr lvl="1"/>
            <a:r>
              <a:rPr lang="en-US" altLang="zh-CN" dirty="0" smtClean="0"/>
              <a:t>Choose them randomly</a:t>
            </a:r>
          </a:p>
          <a:p>
            <a:pPr lvl="1"/>
            <a:r>
              <a:rPr lang="en-US" altLang="zh-CN" dirty="0" smtClean="0"/>
              <a:t>Coverage not guaranteed</a:t>
            </a:r>
          </a:p>
          <a:p>
            <a:r>
              <a:rPr lang="en-US" altLang="zh-CN" dirty="0" smtClean="0"/>
              <a:t>Our idea</a:t>
            </a:r>
          </a:p>
          <a:p>
            <a:pPr lvl="1"/>
            <a:r>
              <a:rPr lang="en-US" altLang="zh-CN" dirty="0" smtClean="0"/>
              <a:t>First sample large number of points randomly</a:t>
            </a:r>
          </a:p>
          <a:p>
            <a:pPr lvl="1"/>
            <a:r>
              <a:rPr lang="en-US" altLang="zh-CN" dirty="0" smtClean="0"/>
              <a:t>Then choose some for largest coverage </a:t>
            </a:r>
          </a:p>
          <a:p>
            <a:r>
              <a:rPr lang="en-US" altLang="zh-CN" dirty="0" smtClean="0"/>
              <a:t>This is a NP-hard problem</a:t>
            </a:r>
          </a:p>
          <a:p>
            <a:pPr lvl="1"/>
            <a:r>
              <a:rPr lang="en-US" altLang="zh-CN" dirty="0" smtClean="0"/>
              <a:t>Equivalent to set-covering problem</a:t>
            </a:r>
          </a:p>
          <a:p>
            <a:pPr lvl="2"/>
            <a:r>
              <a:rPr lang="en-US" altLang="zh-CN" dirty="0" smtClean="0"/>
              <a:t>Find smallest </a:t>
            </a:r>
            <a:r>
              <a:rPr lang="en-US" altLang="zh-CN" i="1" dirty="0" smtClean="0"/>
              <a:t>k</a:t>
            </a:r>
            <a:r>
              <a:rPr lang="en-US" altLang="zh-CN" dirty="0" smtClean="0"/>
              <a:t> sets covering all elements</a:t>
            </a:r>
          </a:p>
          <a:p>
            <a:pPr lvl="2"/>
            <a:r>
              <a:rPr lang="en-US" altLang="zh-CN" dirty="0" smtClean="0"/>
              <a:t>Classical NP-hard problem</a:t>
            </a:r>
          </a:p>
          <a:p>
            <a:pPr lvl="1"/>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14</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Heuristic Selection</a:t>
            </a:r>
            <a:endParaRPr lang="zh-CN" altLang="en-US" dirty="0"/>
          </a:p>
        </p:txBody>
      </p:sp>
      <p:sp>
        <p:nvSpPr>
          <p:cNvPr id="3" name="内容占位符 2"/>
          <p:cNvSpPr>
            <a:spLocks noGrp="1"/>
          </p:cNvSpPr>
          <p:nvPr>
            <p:ph idx="1"/>
          </p:nvPr>
        </p:nvSpPr>
        <p:spPr/>
        <p:txBody>
          <a:bodyPr/>
          <a:lstStyle/>
          <a:p>
            <a:r>
              <a:rPr lang="en-US" altLang="zh-CN" dirty="0" smtClean="0"/>
              <a:t>Selecting </a:t>
            </a:r>
            <a:r>
              <a:rPr lang="en-US" altLang="zh-CN" b="1" i="1" dirty="0" smtClean="0">
                <a:solidFill>
                  <a:schemeClr val="accent3">
                    <a:lumMod val="60000"/>
                    <a:lumOff val="40000"/>
                  </a:schemeClr>
                </a:solidFill>
              </a:rPr>
              <a:t>k</a:t>
            </a:r>
            <a:r>
              <a:rPr lang="en-US" altLang="zh-CN" i="1" dirty="0" smtClean="0">
                <a:solidFill>
                  <a:schemeClr val="accent3">
                    <a:lumMod val="60000"/>
                    <a:lumOff val="40000"/>
                  </a:schemeClr>
                </a:solidFill>
              </a:rPr>
              <a:t> </a:t>
            </a:r>
            <a:r>
              <a:rPr lang="en-US" altLang="zh-CN" dirty="0" smtClean="0"/>
              <a:t>points with greedy algorithm</a:t>
            </a:r>
          </a:p>
          <a:p>
            <a:pPr lvl="1"/>
            <a:r>
              <a:rPr lang="en-US" altLang="zh-CN" dirty="0" smtClean="0"/>
              <a:t>Mark all points </a:t>
            </a:r>
            <a:r>
              <a:rPr lang="en-US" altLang="zh-CN" dirty="0" smtClean="0">
                <a:solidFill>
                  <a:schemeClr val="accent2">
                    <a:lumMod val="60000"/>
                    <a:lumOff val="40000"/>
                  </a:schemeClr>
                </a:solidFill>
              </a:rPr>
              <a:t>unselected</a:t>
            </a:r>
          </a:p>
          <a:p>
            <a:pPr lvl="1"/>
            <a:r>
              <a:rPr lang="en-US" altLang="zh-CN" dirty="0" smtClean="0"/>
              <a:t>For all </a:t>
            </a:r>
            <a:r>
              <a:rPr lang="en-US" altLang="zh-CN" dirty="0" smtClean="0">
                <a:solidFill>
                  <a:schemeClr val="accent2">
                    <a:lumMod val="60000"/>
                    <a:lumOff val="40000"/>
                  </a:schemeClr>
                </a:solidFill>
              </a:rPr>
              <a:t>unselected</a:t>
            </a:r>
            <a:r>
              <a:rPr lang="en-US" altLang="zh-CN" dirty="0" smtClean="0"/>
              <a:t> points, compute its </a:t>
            </a:r>
            <a:r>
              <a:rPr lang="en-US" altLang="zh-CN" b="1" i="1" dirty="0" smtClean="0"/>
              <a:t>new coverage area</a:t>
            </a:r>
          </a:p>
          <a:p>
            <a:pPr lvl="2"/>
            <a:r>
              <a:rPr lang="en-US" altLang="zh-CN" dirty="0" smtClean="0"/>
              <a:t>The area covered by the point but not covered by any </a:t>
            </a:r>
            <a:r>
              <a:rPr lang="en-US" altLang="zh-CN" dirty="0" smtClean="0">
                <a:solidFill>
                  <a:schemeClr val="accent2">
                    <a:lumMod val="60000"/>
                    <a:lumOff val="40000"/>
                  </a:schemeClr>
                </a:solidFill>
              </a:rPr>
              <a:t>selected</a:t>
            </a:r>
            <a:r>
              <a:rPr lang="en-US" altLang="zh-CN" dirty="0" smtClean="0"/>
              <a:t> point</a:t>
            </a:r>
          </a:p>
          <a:p>
            <a:pPr lvl="1"/>
            <a:r>
              <a:rPr lang="en-US" altLang="zh-CN" dirty="0" smtClean="0"/>
              <a:t>Mark the point </a:t>
            </a:r>
            <a:r>
              <a:rPr lang="en-US" altLang="zh-CN" b="1" i="1" dirty="0" smtClean="0">
                <a:solidFill>
                  <a:schemeClr val="accent3">
                    <a:lumMod val="60000"/>
                    <a:lumOff val="40000"/>
                  </a:schemeClr>
                </a:solidFill>
              </a:rPr>
              <a:t>v</a:t>
            </a:r>
            <a:r>
              <a:rPr lang="en-US" altLang="zh-CN" i="1" dirty="0" smtClean="0"/>
              <a:t> </a:t>
            </a:r>
            <a:r>
              <a:rPr lang="en-US" altLang="zh-CN" dirty="0" smtClean="0"/>
              <a:t>with maximum </a:t>
            </a:r>
            <a:r>
              <a:rPr lang="en-US" altLang="zh-CN" b="1" i="1" dirty="0" smtClean="0"/>
              <a:t>new coverage area  </a:t>
            </a:r>
            <a:r>
              <a:rPr lang="en-US" altLang="zh-CN" dirty="0" smtClean="0">
                <a:solidFill>
                  <a:schemeClr val="accent2">
                    <a:lumMod val="60000"/>
                    <a:lumOff val="40000"/>
                  </a:schemeClr>
                </a:solidFill>
              </a:rPr>
              <a:t>selected</a:t>
            </a:r>
          </a:p>
          <a:p>
            <a:pPr lvl="1"/>
            <a:r>
              <a:rPr lang="en-US" altLang="zh-CN" dirty="0" smtClean="0"/>
              <a:t>Repeat for </a:t>
            </a:r>
            <a:r>
              <a:rPr lang="en-US" altLang="zh-CN" b="1" i="1" dirty="0" smtClean="0">
                <a:solidFill>
                  <a:schemeClr val="accent3">
                    <a:lumMod val="60000"/>
                    <a:lumOff val="40000"/>
                  </a:schemeClr>
                </a:solidFill>
              </a:rPr>
              <a:t>k </a:t>
            </a:r>
            <a:r>
              <a:rPr lang="en-US" altLang="zh-CN" dirty="0" smtClean="0"/>
              <a:t>times</a:t>
            </a:r>
          </a:p>
          <a:p>
            <a:pPr lvl="1"/>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15</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1520" y="1124744"/>
            <a:ext cx="6768752" cy="5328592"/>
          </a:xfrm>
          <a:prstGeom prst="roundRect">
            <a:avLst>
              <a:gd name="adj" fmla="val 4154"/>
            </a:avLst>
          </a:prstGeom>
          <a:solidFill>
            <a:schemeClr val="tx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2654300" y="3284984"/>
            <a:ext cx="1955800" cy="2819400"/>
          </a:xfrm>
          <a:custGeom>
            <a:avLst/>
            <a:gdLst>
              <a:gd name="connsiteX0" fmla="*/ 482600 w 1955800"/>
              <a:gd name="connsiteY0" fmla="*/ 0 h 2819400"/>
              <a:gd name="connsiteX1" fmla="*/ 0 w 1955800"/>
              <a:gd name="connsiteY1" fmla="*/ 2819400 h 2819400"/>
              <a:gd name="connsiteX2" fmla="*/ 1955800 w 1955800"/>
              <a:gd name="connsiteY2" fmla="*/ 482600 h 2819400"/>
              <a:gd name="connsiteX3" fmla="*/ 482600 w 1955800"/>
              <a:gd name="connsiteY3" fmla="*/ 0 h 2819400"/>
            </a:gdLst>
            <a:ahLst/>
            <a:cxnLst>
              <a:cxn ang="0">
                <a:pos x="connsiteX0" y="connsiteY0"/>
              </a:cxn>
              <a:cxn ang="0">
                <a:pos x="connsiteX1" y="connsiteY1"/>
              </a:cxn>
              <a:cxn ang="0">
                <a:pos x="connsiteX2" y="connsiteY2"/>
              </a:cxn>
              <a:cxn ang="0">
                <a:pos x="connsiteX3" y="connsiteY3"/>
              </a:cxn>
            </a:cxnLst>
            <a:rect l="l" t="t" r="r" b="b"/>
            <a:pathLst>
              <a:path w="1955800" h="2819400">
                <a:moveTo>
                  <a:pt x="482600" y="0"/>
                </a:moveTo>
                <a:lnTo>
                  <a:pt x="0" y="2819400"/>
                </a:lnTo>
                <a:lnTo>
                  <a:pt x="1955800" y="482600"/>
                </a:lnTo>
                <a:lnTo>
                  <a:pt x="482600" y="0"/>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New Coverage Area</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16</a:t>
            </a:fld>
            <a:endParaRPr lang="zh-CN" altLang="en-US" dirty="0"/>
          </a:p>
        </p:txBody>
      </p:sp>
      <p:sp>
        <p:nvSpPr>
          <p:cNvPr id="5" name="椭圆 4"/>
          <p:cNvSpPr/>
          <p:nvPr/>
        </p:nvSpPr>
        <p:spPr>
          <a:xfrm>
            <a:off x="3143240" y="2786058"/>
            <a:ext cx="1571636" cy="1357322"/>
          </a:xfrm>
          <a:prstGeom prst="ellipse">
            <a:avLst/>
          </a:prstGeom>
          <a:solidFill>
            <a:schemeClr val="tx2">
              <a:lumMod val="50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rot="5400000">
            <a:off x="500034" y="3786190"/>
            <a:ext cx="5000660" cy="857256"/>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rot="16200000" flipH="1">
            <a:off x="3250397" y="1893083"/>
            <a:ext cx="2643206" cy="2286016"/>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rot="10800000" flipV="1">
            <a:off x="928662" y="2285992"/>
            <a:ext cx="4857784" cy="1143008"/>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5400000">
            <a:off x="1857356" y="2714620"/>
            <a:ext cx="4357718" cy="3500462"/>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3286116" y="1571612"/>
            <a:ext cx="285752" cy="285752"/>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643570" y="2143116"/>
            <a:ext cx="285752" cy="285752"/>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000364" y="1142984"/>
            <a:ext cx="1214446" cy="369332"/>
          </a:xfrm>
          <a:prstGeom prst="rect">
            <a:avLst/>
          </a:prstGeom>
          <a:noFill/>
        </p:spPr>
        <p:txBody>
          <a:bodyPr wrap="square" rtlCol="0">
            <a:spAutoFit/>
          </a:bodyPr>
          <a:lstStyle/>
          <a:p>
            <a:r>
              <a:rPr lang="en-US" altLang="zh-CN" dirty="0" smtClean="0"/>
              <a:t>selected</a:t>
            </a:r>
            <a:endParaRPr lang="zh-CN" altLang="en-US" dirty="0"/>
          </a:p>
        </p:txBody>
      </p:sp>
      <p:sp>
        <p:nvSpPr>
          <p:cNvPr id="13" name="TextBox 12"/>
          <p:cNvSpPr txBox="1"/>
          <p:nvPr/>
        </p:nvSpPr>
        <p:spPr>
          <a:xfrm>
            <a:off x="5500694" y="1785926"/>
            <a:ext cx="1214446" cy="369332"/>
          </a:xfrm>
          <a:prstGeom prst="rect">
            <a:avLst/>
          </a:prstGeom>
          <a:noFill/>
        </p:spPr>
        <p:txBody>
          <a:bodyPr wrap="square" rtlCol="0">
            <a:spAutoFit/>
          </a:bodyPr>
          <a:lstStyle/>
          <a:p>
            <a:r>
              <a:rPr lang="en-US" altLang="zh-CN" dirty="0" smtClean="0"/>
              <a:t>selected</a:t>
            </a:r>
            <a:endParaRPr lang="zh-CN" altLang="en-US" dirty="0"/>
          </a:p>
        </p:txBody>
      </p:sp>
      <p:cxnSp>
        <p:nvCxnSpPr>
          <p:cNvPr id="15" name="直接箭头连接符 14"/>
          <p:cNvCxnSpPr/>
          <p:nvPr/>
        </p:nvCxnSpPr>
        <p:spPr>
          <a:xfrm rot="16200000" flipH="1">
            <a:off x="1857356" y="2643182"/>
            <a:ext cx="2786082" cy="2357454"/>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071670" y="2428868"/>
            <a:ext cx="3929090" cy="642942"/>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1928794" y="2285992"/>
            <a:ext cx="285752" cy="285752"/>
          </a:xfrm>
          <a:prstGeom prst="ellipse">
            <a:avLst/>
          </a:prstGeom>
          <a:solidFill>
            <a:schemeClr val="tx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1285852" y="1857364"/>
            <a:ext cx="1214446" cy="369332"/>
          </a:xfrm>
          <a:prstGeom prst="rect">
            <a:avLst/>
          </a:prstGeom>
          <a:noFill/>
        </p:spPr>
        <p:txBody>
          <a:bodyPr wrap="square" rtlCol="0">
            <a:spAutoFit/>
          </a:bodyPr>
          <a:lstStyle/>
          <a:p>
            <a:r>
              <a:rPr lang="en-US" altLang="zh-CN" dirty="0" smtClean="0"/>
              <a:t>unselected</a:t>
            </a:r>
            <a:endParaRPr lang="zh-CN" altLang="en-US" dirty="0"/>
          </a:p>
        </p:txBody>
      </p:sp>
      <p:sp>
        <p:nvSpPr>
          <p:cNvPr id="29" name="任意多边形 28"/>
          <p:cNvSpPr/>
          <p:nvPr/>
        </p:nvSpPr>
        <p:spPr>
          <a:xfrm>
            <a:off x="2692400" y="3632200"/>
            <a:ext cx="1244600" cy="2527300"/>
          </a:xfrm>
          <a:custGeom>
            <a:avLst/>
            <a:gdLst>
              <a:gd name="connsiteX0" fmla="*/ 393700 w 1244600"/>
              <a:gd name="connsiteY0" fmla="*/ 0 h 2527300"/>
              <a:gd name="connsiteX1" fmla="*/ 1244600 w 1244600"/>
              <a:gd name="connsiteY1" fmla="*/ 1003300 h 2527300"/>
              <a:gd name="connsiteX2" fmla="*/ 0 w 1244600"/>
              <a:gd name="connsiteY2" fmla="*/ 2527300 h 2527300"/>
              <a:gd name="connsiteX3" fmla="*/ 393700 w 1244600"/>
              <a:gd name="connsiteY3" fmla="*/ 0 h 2527300"/>
            </a:gdLst>
            <a:ahLst/>
            <a:cxnLst>
              <a:cxn ang="0">
                <a:pos x="connsiteX0" y="connsiteY0"/>
              </a:cxn>
              <a:cxn ang="0">
                <a:pos x="connsiteX1" y="connsiteY1"/>
              </a:cxn>
              <a:cxn ang="0">
                <a:pos x="connsiteX2" y="connsiteY2"/>
              </a:cxn>
              <a:cxn ang="0">
                <a:pos x="connsiteX3" y="connsiteY3"/>
              </a:cxn>
            </a:cxnLst>
            <a:rect l="l" t="t" r="r" b="b"/>
            <a:pathLst>
              <a:path w="1244600" h="2527300">
                <a:moveTo>
                  <a:pt x="393700" y="0"/>
                </a:moveTo>
                <a:lnTo>
                  <a:pt x="1244600" y="1003300"/>
                </a:lnTo>
                <a:lnTo>
                  <a:pt x="0" y="2527300"/>
                </a:lnTo>
                <a:lnTo>
                  <a:pt x="39370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太阳形 29"/>
          <p:cNvSpPr/>
          <p:nvPr/>
        </p:nvSpPr>
        <p:spPr>
          <a:xfrm>
            <a:off x="3214678" y="1500174"/>
            <a:ext cx="428628" cy="428628"/>
          </a:xfrm>
          <a:prstGeom prst="sun">
            <a:avLst/>
          </a:prstGeom>
          <a:solidFill>
            <a:srgbClr val="FF0000"/>
          </a:solid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太阳形 30"/>
          <p:cNvSpPr/>
          <p:nvPr/>
        </p:nvSpPr>
        <p:spPr>
          <a:xfrm>
            <a:off x="5572132" y="2071678"/>
            <a:ext cx="428628" cy="428628"/>
          </a:xfrm>
          <a:prstGeom prst="sun">
            <a:avLst/>
          </a:prstGeom>
          <a:solidFill>
            <a:srgbClr val="FF0000"/>
          </a:solid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4786314" y="5143512"/>
            <a:ext cx="1928826" cy="461665"/>
          </a:xfrm>
          <a:prstGeom prst="rect">
            <a:avLst/>
          </a:prstGeom>
          <a:noFill/>
        </p:spPr>
        <p:txBody>
          <a:bodyPr wrap="square" rtlCol="0">
            <a:spAutoFit/>
          </a:bodyPr>
          <a:lstStyle/>
          <a:p>
            <a:r>
              <a:rPr lang="en-US" altLang="zh-CN" sz="2400" dirty="0" smtClean="0"/>
              <a:t>Shadow</a:t>
            </a:r>
            <a:endParaRPr lang="zh-CN" altLang="en-US" sz="2400" dirty="0"/>
          </a:p>
        </p:txBody>
      </p:sp>
      <p:cxnSp>
        <p:nvCxnSpPr>
          <p:cNvPr id="34" name="直接箭头连接符 33"/>
          <p:cNvCxnSpPr/>
          <p:nvPr/>
        </p:nvCxnSpPr>
        <p:spPr>
          <a:xfrm rot="16200000" flipV="1">
            <a:off x="3821901" y="4393413"/>
            <a:ext cx="928694" cy="857256"/>
          </a:xfrm>
          <a:prstGeom prst="straightConnector1">
            <a:avLst/>
          </a:prstGeom>
          <a:ln w="57150">
            <a:solidFill>
              <a:schemeClr val="accent6">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70570" y="5157192"/>
            <a:ext cx="2678008" cy="461665"/>
          </a:xfrm>
          <a:prstGeom prst="rect">
            <a:avLst/>
          </a:prstGeom>
          <a:noFill/>
        </p:spPr>
        <p:txBody>
          <a:bodyPr wrap="square" rtlCol="0">
            <a:spAutoFit/>
          </a:bodyPr>
          <a:lstStyle/>
          <a:p>
            <a:r>
              <a:rPr lang="en-US" altLang="zh-CN" sz="2400" dirty="0" smtClean="0"/>
              <a:t>New coverage area</a:t>
            </a:r>
            <a:endParaRPr lang="zh-CN" altLang="en-US" sz="2400" dirty="0"/>
          </a:p>
        </p:txBody>
      </p:sp>
      <p:cxnSp>
        <p:nvCxnSpPr>
          <p:cNvPr id="25" name="直接箭头连接符 24"/>
          <p:cNvCxnSpPr/>
          <p:nvPr/>
        </p:nvCxnSpPr>
        <p:spPr>
          <a:xfrm flipV="1">
            <a:off x="2123728" y="5013176"/>
            <a:ext cx="1080120" cy="288032"/>
          </a:xfrm>
          <a:prstGeom prst="straightConnector1">
            <a:avLst/>
          </a:prstGeom>
          <a:ln w="57150">
            <a:solidFill>
              <a:schemeClr val="accent6">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Computing Area</a:t>
            </a:r>
            <a:endParaRPr lang="zh-CN" altLang="en-US" dirty="0"/>
          </a:p>
        </p:txBody>
      </p:sp>
      <p:sp>
        <p:nvSpPr>
          <p:cNvPr id="3" name="内容占位符 2"/>
          <p:cNvSpPr>
            <a:spLocks noGrp="1"/>
          </p:cNvSpPr>
          <p:nvPr>
            <p:ph idx="1"/>
          </p:nvPr>
        </p:nvSpPr>
        <p:spPr/>
        <p:txBody>
          <a:bodyPr/>
          <a:lstStyle/>
          <a:p>
            <a:r>
              <a:rPr lang="en-US" altLang="zh-CN" dirty="0" smtClean="0"/>
              <a:t>Shadow generated by shadow mapping</a:t>
            </a:r>
          </a:p>
          <a:p>
            <a:pPr lvl="1"/>
            <a:r>
              <a:rPr lang="en-US" altLang="zh-CN" dirty="0" err="1" smtClean="0"/>
              <a:t>Env</a:t>
            </a:r>
            <a:r>
              <a:rPr lang="en-US" altLang="zh-CN" dirty="0" smtClean="0"/>
              <a:t>. map from current point</a:t>
            </a:r>
          </a:p>
          <a:p>
            <a:r>
              <a:rPr lang="en-US" altLang="zh-CN" dirty="0" smtClean="0"/>
              <a:t>Compute the area </a:t>
            </a:r>
          </a:p>
          <a:p>
            <a:pPr lvl="1"/>
            <a:r>
              <a:rPr lang="en-US" altLang="zh-CN" dirty="0" smtClean="0"/>
              <a:t>In image space</a:t>
            </a:r>
          </a:p>
          <a:p>
            <a:pPr lvl="1"/>
            <a:r>
              <a:rPr lang="en-US" altLang="zh-CN" dirty="0" smtClean="0"/>
              <a:t>Sum up areas </a:t>
            </a:r>
            <a:r>
              <a:rPr lang="en-US" altLang="zh-CN" dirty="0" smtClean="0"/>
              <a:t>of all shadowed pixels </a:t>
            </a:r>
          </a:p>
          <a:p>
            <a:r>
              <a:rPr lang="en-US" altLang="zh-CN" dirty="0" smtClean="0"/>
              <a:t>Low resolution for performance</a:t>
            </a:r>
            <a:endParaRPr lang="en-US" altLang="zh-CN" dirty="0" smtClean="0"/>
          </a:p>
          <a:p>
            <a:pPr lvl="1"/>
            <a:r>
              <a:rPr lang="en-US" altLang="zh-CN" dirty="0" smtClean="0">
                <a:latin typeface="Calibri" pitchFamily="34" charset="0"/>
              </a:rPr>
              <a:t>32x32x6</a:t>
            </a:r>
          </a:p>
          <a:p>
            <a:pPr lvl="1"/>
            <a:r>
              <a:rPr lang="en-US" altLang="zh-CN" dirty="0" smtClean="0"/>
              <a:t>Only used for comparison</a:t>
            </a:r>
          </a:p>
          <a:p>
            <a:pPr lvl="1"/>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17</a:t>
            </a:fld>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Coverage </a:t>
            </a:r>
            <a:endParaRPr lang="zh-CN" altLang="en-US" dirty="0"/>
          </a:p>
        </p:txBody>
      </p:sp>
      <p:sp>
        <p:nvSpPr>
          <p:cNvPr id="3" name="内容占位符 2"/>
          <p:cNvSpPr>
            <a:spLocks noGrp="1"/>
          </p:cNvSpPr>
          <p:nvPr>
            <p:ph idx="1"/>
          </p:nvPr>
        </p:nvSpPr>
        <p:spPr/>
        <p:txBody>
          <a:bodyPr/>
          <a:lstStyle/>
          <a:p>
            <a:r>
              <a:rPr lang="en-US" altLang="zh-CN" dirty="0" smtClean="0">
                <a:solidFill>
                  <a:srgbClr val="FF0000"/>
                </a:solidFill>
              </a:rPr>
              <a:t>Red</a:t>
            </a:r>
            <a:r>
              <a:rPr lang="en-US" altLang="zh-CN" dirty="0" smtClean="0"/>
              <a:t> pixels indicate </a:t>
            </a:r>
            <a:r>
              <a:rPr lang="en-US" altLang="zh-CN" b="1" i="1" dirty="0" smtClean="0"/>
              <a:t>uncovered</a:t>
            </a:r>
            <a:r>
              <a:rPr lang="en-US" altLang="zh-CN" dirty="0" smtClean="0"/>
              <a:t> area</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18</a:t>
            </a:fld>
            <a:endParaRPr lang="zh-CN" altLang="en-US" dirty="0"/>
          </a:p>
        </p:txBody>
      </p:sp>
      <p:pic>
        <p:nvPicPr>
          <p:cNvPr id="1026" name="Picture 2" descr="D:\MyWorks\paper\egsr10\fin\result-greedy.png"/>
          <p:cNvPicPr>
            <a:picLocks noChangeAspect="1" noChangeArrowheads="1"/>
          </p:cNvPicPr>
          <p:nvPr/>
        </p:nvPicPr>
        <p:blipFill>
          <a:blip r:embed="rId3"/>
          <a:srcRect/>
          <a:stretch>
            <a:fillRect/>
          </a:stretch>
        </p:blipFill>
        <p:spPr bwMode="auto">
          <a:xfrm>
            <a:off x="4714876" y="2214554"/>
            <a:ext cx="3769550" cy="3376504"/>
          </a:xfrm>
          <a:prstGeom prst="rect">
            <a:avLst/>
          </a:prstGeom>
          <a:noFill/>
        </p:spPr>
      </p:pic>
      <p:pic>
        <p:nvPicPr>
          <p:cNvPr id="1027" name="Picture 3" descr="D:\MyWorks\paper\egsr10\fin\result-random.png"/>
          <p:cNvPicPr>
            <a:picLocks noChangeAspect="1" noChangeArrowheads="1"/>
          </p:cNvPicPr>
          <p:nvPr/>
        </p:nvPicPr>
        <p:blipFill>
          <a:blip r:embed="rId4"/>
          <a:srcRect/>
          <a:stretch>
            <a:fillRect/>
          </a:stretch>
        </p:blipFill>
        <p:spPr bwMode="auto">
          <a:xfrm>
            <a:off x="500034" y="2214554"/>
            <a:ext cx="3748403" cy="3357562"/>
          </a:xfrm>
          <a:prstGeom prst="rect">
            <a:avLst/>
          </a:prstGeom>
          <a:noFill/>
        </p:spPr>
      </p:pic>
      <p:sp>
        <p:nvSpPr>
          <p:cNvPr id="7" name="TextBox 6"/>
          <p:cNvSpPr txBox="1"/>
          <p:nvPr/>
        </p:nvSpPr>
        <p:spPr>
          <a:xfrm>
            <a:off x="4786314" y="5857892"/>
            <a:ext cx="3571900" cy="369332"/>
          </a:xfrm>
          <a:prstGeom prst="rect">
            <a:avLst/>
          </a:prstGeom>
          <a:noFill/>
        </p:spPr>
        <p:txBody>
          <a:bodyPr wrap="square" rtlCol="0">
            <a:spAutoFit/>
          </a:bodyPr>
          <a:lstStyle/>
          <a:p>
            <a:r>
              <a:rPr lang="en-US" altLang="zh-CN" dirty="0" smtClean="0">
                <a:latin typeface="Calibri" pitchFamily="34" charset="0"/>
              </a:rPr>
              <a:t>8 selected from 27 random maps</a:t>
            </a:r>
            <a:endParaRPr lang="zh-CN" altLang="en-US" dirty="0">
              <a:latin typeface="Calibri" pitchFamily="34" charset="0"/>
            </a:endParaRPr>
          </a:p>
        </p:txBody>
      </p:sp>
      <p:sp>
        <p:nvSpPr>
          <p:cNvPr id="8" name="TextBox 7"/>
          <p:cNvSpPr txBox="1"/>
          <p:nvPr/>
        </p:nvSpPr>
        <p:spPr>
          <a:xfrm>
            <a:off x="1285852" y="5786454"/>
            <a:ext cx="2571768" cy="369332"/>
          </a:xfrm>
          <a:prstGeom prst="rect">
            <a:avLst/>
          </a:prstGeom>
          <a:noFill/>
        </p:spPr>
        <p:txBody>
          <a:bodyPr wrap="square" rtlCol="0">
            <a:spAutoFit/>
          </a:bodyPr>
          <a:lstStyle/>
          <a:p>
            <a:r>
              <a:rPr lang="en-US" altLang="zh-CN" dirty="0" smtClean="0">
                <a:latin typeface="Calibri" pitchFamily="34" charset="0"/>
              </a:rPr>
              <a:t>8 random maps</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Finding Intersection </a:t>
            </a:r>
            <a:endParaRPr lang="zh-CN" altLang="en-US" dirty="0"/>
          </a:p>
        </p:txBody>
      </p:sp>
      <p:sp>
        <p:nvSpPr>
          <p:cNvPr id="3" name="内容占位符 2"/>
          <p:cNvSpPr>
            <a:spLocks noGrp="1"/>
          </p:cNvSpPr>
          <p:nvPr>
            <p:ph idx="1"/>
          </p:nvPr>
        </p:nvSpPr>
        <p:spPr/>
        <p:txBody>
          <a:bodyPr/>
          <a:lstStyle/>
          <a:p>
            <a:r>
              <a:rPr lang="en-US" altLang="zh-CN" dirty="0" smtClean="0"/>
              <a:t>Test with each environment map</a:t>
            </a:r>
          </a:p>
          <a:p>
            <a:pPr lvl="1"/>
            <a:r>
              <a:rPr lang="en-US" altLang="zh-CN" dirty="0" smtClean="0"/>
              <a:t>Several results</a:t>
            </a:r>
          </a:p>
          <a:p>
            <a:pPr lvl="1"/>
            <a:r>
              <a:rPr lang="en-US" altLang="zh-CN" dirty="0" smtClean="0"/>
              <a:t>Four possible types</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19</a:t>
            </a:fld>
            <a:endParaRPr lang="zh-CN" altLang="en-US" dirty="0"/>
          </a:p>
        </p:txBody>
      </p:sp>
      <p:grpSp>
        <p:nvGrpSpPr>
          <p:cNvPr id="5" name="组合 4"/>
          <p:cNvGrpSpPr/>
          <p:nvPr/>
        </p:nvGrpSpPr>
        <p:grpSpPr>
          <a:xfrm>
            <a:off x="3115935" y="2643182"/>
            <a:ext cx="4186815" cy="3875328"/>
            <a:chOff x="857224" y="1000108"/>
            <a:chExt cx="4200231" cy="4357694"/>
          </a:xfrm>
        </p:grpSpPr>
        <p:sp>
          <p:nvSpPr>
            <p:cNvPr id="6" name="弧形 5"/>
            <p:cNvSpPr/>
            <p:nvPr/>
          </p:nvSpPr>
          <p:spPr>
            <a:xfrm>
              <a:off x="857224" y="1000108"/>
              <a:ext cx="4000528" cy="4357694"/>
            </a:xfrm>
            <a:prstGeom prst="arc">
              <a:avLst>
                <a:gd name="adj1" fmla="val 8274993"/>
                <a:gd name="adj2" fmla="val 13910390"/>
              </a:avLst>
            </a:prstGeom>
            <a:noFill/>
            <a:ln w="38100" cap="flat" cmpd="sng" algn="ctr">
              <a:solidFill>
                <a:schemeClr val="tx1">
                  <a:lumMod val="50000"/>
                </a:scheme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7" name="椭圆 6"/>
            <p:cNvSpPr/>
            <p:nvPr/>
          </p:nvSpPr>
          <p:spPr>
            <a:xfrm>
              <a:off x="2214546" y="2500306"/>
              <a:ext cx="1428760" cy="1428760"/>
            </a:xfrm>
            <a:prstGeom prst="ellipse">
              <a:avLst/>
            </a:prstGeom>
            <a:solidFill>
              <a:srgbClr val="9BBB59">
                <a:lumMod val="60000"/>
                <a:lumOff val="40000"/>
              </a:srgb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8" name="矩形 7"/>
            <p:cNvSpPr/>
            <p:nvPr/>
          </p:nvSpPr>
          <p:spPr>
            <a:xfrm>
              <a:off x="3929058" y="2285992"/>
              <a:ext cx="428628" cy="928694"/>
            </a:xfrm>
            <a:prstGeom prst="rect">
              <a:avLst/>
            </a:prstGeom>
            <a:solidFill>
              <a:srgbClr val="1F497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cxnSp>
          <p:nvCxnSpPr>
            <p:cNvPr id="9" name="直接箭头连接符 8"/>
            <p:cNvCxnSpPr/>
            <p:nvPr/>
          </p:nvCxnSpPr>
          <p:spPr>
            <a:xfrm rot="10800000" flipV="1">
              <a:off x="1714480" y="2214554"/>
              <a:ext cx="3071834" cy="1785950"/>
            </a:xfrm>
            <a:prstGeom prst="straightConnector1">
              <a:avLst/>
            </a:prstGeom>
            <a:noFill/>
            <a:ln w="38100" cap="flat" cmpd="sng" algn="ctr">
              <a:solidFill>
                <a:schemeClr val="accent2">
                  <a:lumMod val="75000"/>
                </a:schemeClr>
              </a:solidFill>
              <a:prstDash val="sysDash"/>
              <a:headEnd type="none" w="med" len="med"/>
              <a:tailEnd type="triangle" w="med" len="med"/>
            </a:ln>
            <a:effectLst/>
          </p:spPr>
        </p:cxnSp>
        <p:sp>
          <p:nvSpPr>
            <p:cNvPr id="10" name="椭圆 9"/>
            <p:cNvSpPr/>
            <p:nvPr/>
          </p:nvSpPr>
          <p:spPr>
            <a:xfrm>
              <a:off x="1214414" y="1857364"/>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1" name="椭圆 10"/>
            <p:cNvSpPr/>
            <p:nvPr/>
          </p:nvSpPr>
          <p:spPr>
            <a:xfrm>
              <a:off x="3546150" y="2880356"/>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2" name="椭圆 11"/>
            <p:cNvSpPr/>
            <p:nvPr/>
          </p:nvSpPr>
          <p:spPr>
            <a:xfrm>
              <a:off x="4324348" y="2428868"/>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3" name="椭圆 12"/>
            <p:cNvSpPr/>
            <p:nvPr/>
          </p:nvSpPr>
          <p:spPr>
            <a:xfrm>
              <a:off x="3142678" y="2514984"/>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4" name="TextBox 13"/>
            <p:cNvSpPr txBox="1"/>
            <p:nvPr/>
          </p:nvSpPr>
          <p:spPr>
            <a:xfrm>
              <a:off x="1285852" y="1785926"/>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A</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5" name="TextBox 14"/>
            <p:cNvSpPr txBox="1"/>
            <p:nvPr/>
          </p:nvSpPr>
          <p:spPr>
            <a:xfrm>
              <a:off x="4357685" y="2428868"/>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D</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6" name="TextBox 15"/>
            <p:cNvSpPr txBox="1"/>
            <p:nvPr/>
          </p:nvSpPr>
          <p:spPr>
            <a:xfrm>
              <a:off x="3071801" y="2285992"/>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B</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7" name="TextBox 16"/>
            <p:cNvSpPr txBox="1"/>
            <p:nvPr/>
          </p:nvSpPr>
          <p:spPr>
            <a:xfrm>
              <a:off x="3500430" y="2571744"/>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C</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8" name="TextBox 17"/>
            <p:cNvSpPr txBox="1"/>
            <p:nvPr/>
          </p:nvSpPr>
          <p:spPr>
            <a:xfrm>
              <a:off x="4414512" y="1884965"/>
              <a:ext cx="642943"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Ray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9" name="TextBox 18"/>
            <p:cNvSpPr txBox="1"/>
            <p:nvPr/>
          </p:nvSpPr>
          <p:spPr>
            <a:xfrm>
              <a:off x="1571604" y="1357299"/>
              <a:ext cx="1000132"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Infinity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grpSp>
      <p:sp>
        <p:nvSpPr>
          <p:cNvPr id="20" name="TextBox 19"/>
          <p:cNvSpPr txBox="1"/>
          <p:nvPr/>
        </p:nvSpPr>
        <p:spPr>
          <a:xfrm>
            <a:off x="7032475" y="4422031"/>
            <a:ext cx="1922665" cy="908864"/>
          </a:xfrm>
          <a:prstGeom prst="wedgeEllipseCallout">
            <a:avLst>
              <a:gd name="adj1" fmla="val -57341"/>
              <a:gd name="adj2" fmla="val -92429"/>
            </a:avLst>
          </a:prstGeom>
          <a:noFill/>
          <a:ln w="12700">
            <a:solidFill>
              <a:schemeClr val="tx1"/>
            </a:solidFill>
          </a:ln>
        </p:spPr>
        <p:txBody>
          <a:bodyPr wrap="square" rtlCol="0">
            <a:spAutoFit/>
          </a:bodyPr>
          <a:lstStyle/>
          <a:p>
            <a:r>
              <a:rPr lang="en-US" altLang="zh-CN" dirty="0" smtClean="0">
                <a:solidFill>
                  <a:schemeClr val="tx1">
                    <a:lumMod val="95000"/>
                  </a:schemeClr>
                </a:solidFill>
              </a:rPr>
              <a:t>The correct intersection</a:t>
            </a:r>
            <a:endParaRPr lang="zh-CN" altLang="en-US" dirty="0">
              <a:solidFill>
                <a:schemeClr val="tx1">
                  <a:lumMod val="95000"/>
                </a:schemeClr>
              </a:solidFill>
            </a:endParaRPr>
          </a:p>
        </p:txBody>
      </p:sp>
      <p:sp>
        <p:nvSpPr>
          <p:cNvPr id="21" name="TextBox 20"/>
          <p:cNvSpPr txBox="1"/>
          <p:nvPr/>
        </p:nvSpPr>
        <p:spPr>
          <a:xfrm>
            <a:off x="714348" y="3587474"/>
            <a:ext cx="2595795" cy="562630"/>
          </a:xfrm>
          <a:prstGeom prst="wedgeEllipseCallout">
            <a:avLst>
              <a:gd name="adj1" fmla="val 52400"/>
              <a:gd name="adj2" fmla="val -70236"/>
            </a:avLst>
          </a:prstGeom>
          <a:noFill/>
          <a:ln w="12700">
            <a:solidFill>
              <a:schemeClr val="tx1"/>
            </a:solidFill>
          </a:ln>
        </p:spPr>
        <p:txBody>
          <a:bodyPr wrap="square" rtlCol="0">
            <a:spAutoFit/>
          </a:bodyPr>
          <a:lstStyle/>
          <a:p>
            <a:r>
              <a:rPr lang="en-US" altLang="zh-CN" sz="2000" dirty="0" smtClean="0">
                <a:solidFill>
                  <a:schemeClr val="tx1">
                    <a:lumMod val="95000"/>
                  </a:schemeClr>
                </a:solidFill>
              </a:rPr>
              <a:t>No intersection</a:t>
            </a:r>
            <a:endParaRPr lang="zh-CN" altLang="en-US" sz="2000" dirty="0">
              <a:solidFill>
                <a:schemeClr val="tx1">
                  <a:lumMod val="95000"/>
                </a:schemeClr>
              </a:solidFill>
            </a:endParaRPr>
          </a:p>
        </p:txBody>
      </p:sp>
      <p:sp>
        <p:nvSpPr>
          <p:cNvPr id="22" name="TextBox 21"/>
          <p:cNvSpPr txBox="1"/>
          <p:nvPr/>
        </p:nvSpPr>
        <p:spPr>
          <a:xfrm>
            <a:off x="4896181" y="2770242"/>
            <a:ext cx="2319025" cy="562630"/>
          </a:xfrm>
          <a:prstGeom prst="wedgeEllipseCallout">
            <a:avLst>
              <a:gd name="adj1" fmla="val -24357"/>
              <a:gd name="adj2" fmla="val 137622"/>
            </a:avLst>
          </a:prstGeom>
          <a:noFill/>
          <a:ln w="12700">
            <a:solidFill>
              <a:schemeClr val="tx1"/>
            </a:solidFill>
          </a:ln>
        </p:spPr>
        <p:txBody>
          <a:bodyPr wrap="square" rtlCol="0">
            <a:spAutoFit/>
          </a:bodyPr>
          <a:lstStyle/>
          <a:p>
            <a:r>
              <a:rPr lang="en-US" altLang="zh-CN" sz="2000" dirty="0" smtClean="0">
                <a:solidFill>
                  <a:schemeClr val="tx1">
                    <a:lumMod val="95000"/>
                  </a:schemeClr>
                </a:solidFill>
              </a:rPr>
              <a:t>Not in the ray</a:t>
            </a:r>
            <a:endParaRPr lang="zh-CN" altLang="en-US" sz="2000" dirty="0">
              <a:solidFill>
                <a:schemeClr val="tx1">
                  <a:lumMod val="95000"/>
                </a:schemeClr>
              </a:solidFill>
            </a:endParaRPr>
          </a:p>
        </p:txBody>
      </p:sp>
      <p:sp>
        <p:nvSpPr>
          <p:cNvPr id="23" name="TextBox 22"/>
          <p:cNvSpPr txBox="1"/>
          <p:nvPr/>
        </p:nvSpPr>
        <p:spPr>
          <a:xfrm>
            <a:off x="5214943" y="5120864"/>
            <a:ext cx="2071702" cy="908864"/>
          </a:xfrm>
          <a:prstGeom prst="wedgeEllipseCallout">
            <a:avLst>
              <a:gd name="adj1" fmla="val -17467"/>
              <a:gd name="adj2" fmla="val -124913"/>
            </a:avLst>
          </a:prstGeom>
          <a:noFill/>
          <a:ln w="12700">
            <a:solidFill>
              <a:schemeClr val="tx1"/>
            </a:solidFill>
          </a:ln>
        </p:spPr>
        <p:txBody>
          <a:bodyPr wrap="square" rtlCol="0">
            <a:spAutoFit/>
          </a:bodyPr>
          <a:lstStyle/>
          <a:p>
            <a:r>
              <a:rPr lang="en-US" altLang="zh-CN" dirty="0" smtClean="0">
                <a:solidFill>
                  <a:schemeClr val="tx1">
                    <a:lumMod val="95000"/>
                  </a:schemeClr>
                </a:solidFill>
              </a:rPr>
              <a:t>Not first intersection</a:t>
            </a:r>
            <a:endParaRPr lang="zh-CN" altLang="en-US" dirty="0">
              <a:solidFill>
                <a:schemeClr val="tx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Motivation</a:t>
            </a:r>
            <a:endParaRPr lang="zh-CN" altLang="en-US" dirty="0"/>
          </a:p>
        </p:txBody>
      </p:sp>
      <p:pic>
        <p:nvPicPr>
          <p:cNvPr id="1027" name="Picture 3" descr="E:\picture\DXTest 2009-09-07 17-14-33-42.png"/>
          <p:cNvPicPr>
            <a:picLocks noChangeAspect="1" noChangeArrowheads="1"/>
          </p:cNvPicPr>
          <p:nvPr/>
        </p:nvPicPr>
        <p:blipFill>
          <a:blip r:embed="rId3" cstate="print"/>
          <a:srcRect/>
          <a:stretch>
            <a:fillRect/>
          </a:stretch>
        </p:blipFill>
        <p:spPr bwMode="auto">
          <a:xfrm>
            <a:off x="1071538" y="3929066"/>
            <a:ext cx="2290746" cy="2290746"/>
          </a:xfrm>
          <a:prstGeom prst="rect">
            <a:avLst/>
          </a:prstGeom>
          <a:noFill/>
        </p:spPr>
      </p:pic>
      <p:sp>
        <p:nvSpPr>
          <p:cNvPr id="7" name="TextBox 6"/>
          <p:cNvSpPr txBox="1"/>
          <p:nvPr/>
        </p:nvSpPr>
        <p:spPr>
          <a:xfrm>
            <a:off x="2285984" y="1643049"/>
            <a:ext cx="3500462" cy="584775"/>
          </a:xfrm>
          <a:prstGeom prst="rect">
            <a:avLst/>
          </a:prstGeom>
          <a:noFill/>
        </p:spPr>
        <p:txBody>
          <a:bodyPr wrap="square" rtlCol="0">
            <a:spAutoFit/>
          </a:bodyPr>
          <a:lstStyle/>
          <a:p>
            <a:r>
              <a:rPr lang="en-US" altLang="zh-CN" sz="3200" dirty="0" smtClean="0"/>
              <a:t>Global Illumination</a:t>
            </a:r>
            <a:endParaRPr lang="zh-CN" altLang="en-US" sz="3200" dirty="0"/>
          </a:p>
        </p:txBody>
      </p:sp>
      <p:sp>
        <p:nvSpPr>
          <p:cNvPr id="8" name="TextBox 7"/>
          <p:cNvSpPr txBox="1"/>
          <p:nvPr/>
        </p:nvSpPr>
        <p:spPr>
          <a:xfrm>
            <a:off x="428596" y="1643049"/>
            <a:ext cx="2071702" cy="584775"/>
          </a:xfrm>
          <a:prstGeom prst="rect">
            <a:avLst/>
          </a:prstGeom>
          <a:noFill/>
        </p:spPr>
        <p:txBody>
          <a:bodyPr wrap="square" rtlCol="0">
            <a:spAutoFit/>
          </a:bodyPr>
          <a:lstStyle/>
          <a:p>
            <a:r>
              <a:rPr lang="en-US" altLang="zh-CN" sz="3200" dirty="0" smtClean="0">
                <a:solidFill>
                  <a:srgbClr val="92D050"/>
                </a:solidFill>
              </a:rPr>
              <a:t>Interactive</a:t>
            </a:r>
            <a:endParaRPr lang="zh-CN" altLang="en-US" sz="3200" dirty="0">
              <a:solidFill>
                <a:srgbClr val="92D050"/>
              </a:solidFill>
            </a:endParaRPr>
          </a:p>
        </p:txBody>
      </p:sp>
      <p:sp>
        <p:nvSpPr>
          <p:cNvPr id="9" name="TextBox 8"/>
          <p:cNvSpPr txBox="1"/>
          <p:nvPr/>
        </p:nvSpPr>
        <p:spPr>
          <a:xfrm>
            <a:off x="5500694" y="1643049"/>
            <a:ext cx="3500462" cy="584775"/>
          </a:xfrm>
          <a:prstGeom prst="rect">
            <a:avLst/>
          </a:prstGeom>
          <a:noFill/>
        </p:spPr>
        <p:txBody>
          <a:bodyPr wrap="square" rtlCol="0">
            <a:spAutoFit/>
          </a:bodyPr>
          <a:lstStyle/>
          <a:p>
            <a:r>
              <a:rPr lang="en-US" altLang="zh-CN" sz="3200" dirty="0" smtClean="0">
                <a:solidFill>
                  <a:schemeClr val="accent3">
                    <a:lumMod val="40000"/>
                    <a:lumOff val="60000"/>
                  </a:schemeClr>
                </a:solidFill>
              </a:rPr>
              <a:t>of Dynamic Scenes  </a:t>
            </a:r>
            <a:endParaRPr lang="zh-CN" altLang="en-US" sz="3200" dirty="0">
              <a:solidFill>
                <a:schemeClr val="accent3">
                  <a:lumMod val="40000"/>
                  <a:lumOff val="60000"/>
                </a:schemeClr>
              </a:solidFill>
            </a:endParaRPr>
          </a:p>
        </p:txBody>
      </p:sp>
      <p:pic>
        <p:nvPicPr>
          <p:cNvPr id="1028" name="Picture 4" descr="D:\MyWorks\paper\egsr10\glossy.png"/>
          <p:cNvPicPr>
            <a:picLocks noChangeAspect="1" noChangeArrowheads="1"/>
          </p:cNvPicPr>
          <p:nvPr/>
        </p:nvPicPr>
        <p:blipFill>
          <a:blip r:embed="rId4"/>
          <a:srcRect/>
          <a:stretch>
            <a:fillRect/>
          </a:stretch>
        </p:blipFill>
        <p:spPr bwMode="auto">
          <a:xfrm>
            <a:off x="3571868" y="4143380"/>
            <a:ext cx="2143140" cy="1827309"/>
          </a:xfrm>
          <a:prstGeom prst="rect">
            <a:avLst/>
          </a:prstGeom>
          <a:noFill/>
        </p:spPr>
      </p:pic>
      <p:pic>
        <p:nvPicPr>
          <p:cNvPr id="1029" name="Picture 5" descr="E:\picture\ring4.png"/>
          <p:cNvPicPr>
            <a:picLocks noChangeAspect="1" noChangeArrowheads="1"/>
          </p:cNvPicPr>
          <p:nvPr/>
        </p:nvPicPr>
        <p:blipFill>
          <a:blip r:embed="rId5"/>
          <a:srcRect l="20000" t="28889" r="22223" b="24444"/>
          <a:stretch>
            <a:fillRect/>
          </a:stretch>
        </p:blipFill>
        <p:spPr bwMode="auto">
          <a:xfrm>
            <a:off x="5929322" y="4286256"/>
            <a:ext cx="1857388" cy="1500198"/>
          </a:xfrm>
          <a:prstGeom prst="rect">
            <a:avLst/>
          </a:prstGeom>
          <a:noFill/>
        </p:spPr>
      </p:pic>
      <p:sp>
        <p:nvSpPr>
          <p:cNvPr id="12" name="TextBox 11"/>
          <p:cNvSpPr txBox="1"/>
          <p:nvPr/>
        </p:nvSpPr>
        <p:spPr>
          <a:xfrm>
            <a:off x="642910" y="2571744"/>
            <a:ext cx="7929618" cy="1200329"/>
          </a:xfrm>
          <a:prstGeom prst="rect">
            <a:avLst/>
          </a:prstGeom>
          <a:noFill/>
        </p:spPr>
        <p:txBody>
          <a:bodyPr wrap="square" rtlCol="0">
            <a:spAutoFit/>
          </a:bodyPr>
          <a:lstStyle/>
          <a:p>
            <a:pPr>
              <a:buFont typeface="Wingdings" pitchFamily="2" charset="2"/>
              <a:buChar char="ü"/>
            </a:pPr>
            <a:r>
              <a:rPr lang="en-US" altLang="zh-CN" dirty="0" smtClean="0"/>
              <a:t> </a:t>
            </a:r>
            <a:r>
              <a:rPr lang="en-US" altLang="zh-CN" b="1" i="1" dirty="0" smtClean="0"/>
              <a:t>Multi-bounces</a:t>
            </a:r>
            <a:r>
              <a:rPr lang="en-US" altLang="zh-CN" dirty="0" smtClean="0"/>
              <a:t> on both </a:t>
            </a:r>
            <a:r>
              <a:rPr lang="en-US" altLang="zh-CN" b="1" i="1" dirty="0" smtClean="0"/>
              <a:t>low </a:t>
            </a:r>
            <a:r>
              <a:rPr lang="en-US" altLang="zh-CN" dirty="0" smtClean="0"/>
              <a:t>and</a:t>
            </a:r>
            <a:r>
              <a:rPr lang="en-US" altLang="zh-CN" b="1" i="1" dirty="0" smtClean="0"/>
              <a:t> high frequency</a:t>
            </a:r>
            <a:r>
              <a:rPr lang="en-US" altLang="zh-CN" i="1" dirty="0" smtClean="0"/>
              <a:t>  </a:t>
            </a:r>
            <a:r>
              <a:rPr lang="en-US" altLang="zh-CN" dirty="0" smtClean="0"/>
              <a:t>surfaces with </a:t>
            </a:r>
            <a:r>
              <a:rPr lang="en-US" altLang="zh-CN" b="1" i="1" dirty="0" smtClean="0"/>
              <a:t>occlusion</a:t>
            </a:r>
          </a:p>
          <a:p>
            <a:pPr>
              <a:buFont typeface="Wingdings" pitchFamily="2" charset="2"/>
              <a:buChar char="ü"/>
            </a:pPr>
            <a:r>
              <a:rPr lang="en-US" altLang="zh-CN" dirty="0" smtClean="0">
                <a:solidFill>
                  <a:schemeClr val="accent4">
                    <a:lumMod val="20000"/>
                    <a:lumOff val="80000"/>
                  </a:schemeClr>
                </a:solidFill>
              </a:rPr>
              <a:t> </a:t>
            </a:r>
            <a:r>
              <a:rPr lang="en-US" altLang="zh-CN" dirty="0" smtClean="0">
                <a:solidFill>
                  <a:srgbClr val="92D050"/>
                </a:solidFill>
              </a:rPr>
              <a:t>Fast enough to response user’s actions  </a:t>
            </a:r>
            <a:r>
              <a:rPr lang="en-US" altLang="zh-CN" b="1" i="1" dirty="0" smtClean="0">
                <a:solidFill>
                  <a:srgbClr val="92D050"/>
                </a:solidFill>
              </a:rPr>
              <a:t>immediately</a:t>
            </a:r>
          </a:p>
          <a:p>
            <a:pPr>
              <a:buFont typeface="Wingdings" pitchFamily="2" charset="2"/>
              <a:buChar char="ü"/>
            </a:pPr>
            <a:r>
              <a:rPr lang="en-US" altLang="zh-CN" b="1" i="1" dirty="0" smtClean="0">
                <a:solidFill>
                  <a:schemeClr val="accent3">
                    <a:lumMod val="40000"/>
                    <a:lumOff val="60000"/>
                  </a:schemeClr>
                </a:solidFill>
              </a:rPr>
              <a:t> No pre-computation</a:t>
            </a:r>
            <a:r>
              <a:rPr lang="en-US" altLang="zh-CN" dirty="0" smtClean="0">
                <a:solidFill>
                  <a:schemeClr val="accent3">
                    <a:lumMod val="40000"/>
                    <a:lumOff val="60000"/>
                  </a:schemeClr>
                </a:solidFill>
              </a:rPr>
              <a:t>, everything (camera, light, geometry) </a:t>
            </a:r>
            <a:r>
              <a:rPr lang="en-US" altLang="zh-CN" b="1" i="1" dirty="0" smtClean="0">
                <a:solidFill>
                  <a:schemeClr val="accent3">
                    <a:lumMod val="40000"/>
                    <a:lumOff val="60000"/>
                  </a:schemeClr>
                </a:solidFill>
              </a:rPr>
              <a:t>completely dynamic</a:t>
            </a:r>
          </a:p>
          <a:p>
            <a:pPr>
              <a:buFont typeface="Wingdings" pitchFamily="2" charset="2"/>
              <a:buChar char="ü"/>
            </a:pPr>
            <a:r>
              <a:rPr lang="en-US" altLang="zh-CN" dirty="0" smtClean="0">
                <a:solidFill>
                  <a:srgbClr val="FF9999"/>
                </a:solidFill>
              </a:rPr>
              <a:t> </a:t>
            </a:r>
            <a:r>
              <a:rPr lang="en-US" altLang="zh-CN" b="1" i="1" dirty="0" smtClean="0">
                <a:solidFill>
                  <a:srgbClr val="FF9999"/>
                </a:solidFill>
              </a:rPr>
              <a:t>Easy</a:t>
            </a:r>
            <a:r>
              <a:rPr lang="en-US" altLang="zh-CN" dirty="0" smtClean="0">
                <a:solidFill>
                  <a:srgbClr val="FF9999"/>
                </a:solidFill>
              </a:rPr>
              <a:t> to implement on </a:t>
            </a:r>
            <a:r>
              <a:rPr lang="en-US" altLang="zh-CN" b="1" i="1" dirty="0" smtClean="0">
                <a:solidFill>
                  <a:srgbClr val="FF9999"/>
                </a:solidFill>
              </a:rPr>
              <a:t>conventional</a:t>
            </a:r>
            <a:r>
              <a:rPr lang="en-US" altLang="zh-CN" dirty="0" smtClean="0">
                <a:solidFill>
                  <a:srgbClr val="FF9999"/>
                </a:solidFill>
              </a:rPr>
              <a:t> hardware  </a:t>
            </a:r>
            <a:endParaRPr lang="zh-CN" altLang="en-US" dirty="0">
              <a:solidFill>
                <a:srgbClr val="FF9999"/>
              </a:solidFill>
            </a:endParaRPr>
          </a:p>
        </p:txBody>
      </p:sp>
      <p:sp>
        <p:nvSpPr>
          <p:cNvPr id="14" name="TextBox 13"/>
          <p:cNvSpPr txBox="1"/>
          <p:nvPr/>
        </p:nvSpPr>
        <p:spPr>
          <a:xfrm>
            <a:off x="1714480" y="6143644"/>
            <a:ext cx="1143008" cy="369332"/>
          </a:xfrm>
          <a:prstGeom prst="rect">
            <a:avLst/>
          </a:prstGeom>
          <a:noFill/>
        </p:spPr>
        <p:txBody>
          <a:bodyPr wrap="square" rtlCol="0">
            <a:spAutoFit/>
          </a:bodyPr>
          <a:lstStyle/>
          <a:p>
            <a:pPr algn="ctr"/>
            <a:r>
              <a:rPr lang="en-US" altLang="zh-CN" dirty="0" smtClean="0"/>
              <a:t>diffuse</a:t>
            </a:r>
            <a:endParaRPr lang="zh-CN" altLang="en-US" dirty="0"/>
          </a:p>
        </p:txBody>
      </p:sp>
      <p:sp>
        <p:nvSpPr>
          <p:cNvPr id="15" name="TextBox 14"/>
          <p:cNvSpPr txBox="1"/>
          <p:nvPr/>
        </p:nvSpPr>
        <p:spPr>
          <a:xfrm>
            <a:off x="4071934" y="5857892"/>
            <a:ext cx="1143008" cy="369332"/>
          </a:xfrm>
          <a:prstGeom prst="rect">
            <a:avLst/>
          </a:prstGeom>
          <a:noFill/>
        </p:spPr>
        <p:txBody>
          <a:bodyPr wrap="square" rtlCol="0">
            <a:spAutoFit/>
          </a:bodyPr>
          <a:lstStyle/>
          <a:p>
            <a:pPr algn="ctr"/>
            <a:r>
              <a:rPr lang="en-US" altLang="zh-CN" dirty="0" smtClean="0"/>
              <a:t>glossy</a:t>
            </a:r>
            <a:endParaRPr lang="zh-CN" altLang="en-US" dirty="0"/>
          </a:p>
        </p:txBody>
      </p:sp>
      <p:sp>
        <p:nvSpPr>
          <p:cNvPr id="16" name="TextBox 15"/>
          <p:cNvSpPr txBox="1"/>
          <p:nvPr/>
        </p:nvSpPr>
        <p:spPr>
          <a:xfrm>
            <a:off x="6357950" y="5715016"/>
            <a:ext cx="1143008" cy="369332"/>
          </a:xfrm>
          <a:prstGeom prst="rect">
            <a:avLst/>
          </a:prstGeom>
          <a:noFill/>
        </p:spPr>
        <p:txBody>
          <a:bodyPr wrap="square" rtlCol="0">
            <a:spAutoFit/>
          </a:bodyPr>
          <a:lstStyle/>
          <a:p>
            <a:pPr algn="ctr"/>
            <a:r>
              <a:rPr lang="en-US" altLang="zh-CN" dirty="0" smtClean="0"/>
              <a:t>specular</a:t>
            </a:r>
            <a:endParaRPr lang="zh-CN" altLang="en-US" dirty="0"/>
          </a:p>
        </p:txBody>
      </p:sp>
      <p:sp>
        <p:nvSpPr>
          <p:cNvPr id="17" name="TextBox 16"/>
          <p:cNvSpPr txBox="1"/>
          <p:nvPr/>
        </p:nvSpPr>
        <p:spPr>
          <a:xfrm>
            <a:off x="214282" y="1285860"/>
            <a:ext cx="5143536" cy="523220"/>
          </a:xfrm>
          <a:prstGeom prst="rect">
            <a:avLst/>
          </a:prstGeom>
          <a:noFill/>
        </p:spPr>
        <p:txBody>
          <a:bodyPr wrap="square" rtlCol="0">
            <a:spAutoFit/>
          </a:bodyPr>
          <a:lstStyle/>
          <a:p>
            <a:r>
              <a:rPr lang="en-US" altLang="zh-CN" sz="2800" dirty="0" smtClean="0">
                <a:solidFill>
                  <a:srgbClr val="FF9999"/>
                </a:solidFill>
              </a:rPr>
              <a:t>A Simple, Practical Technique for</a:t>
            </a:r>
            <a:endParaRPr lang="zh-CN" altLang="en-US" sz="2800" dirty="0">
              <a:solidFill>
                <a:srgbClr val="FF9999"/>
              </a:solidFill>
            </a:endParaRPr>
          </a:p>
        </p:txBody>
      </p:sp>
      <p:sp>
        <p:nvSpPr>
          <p:cNvPr id="18" name="灯片编号占位符 17"/>
          <p:cNvSpPr>
            <a:spLocks noGrp="1"/>
          </p:cNvSpPr>
          <p:nvPr>
            <p:ph type="sldNum" sz="quarter" idx="12"/>
          </p:nvPr>
        </p:nvSpPr>
        <p:spPr/>
        <p:txBody>
          <a:bodyPr/>
          <a:lstStyle/>
          <a:p>
            <a:fld id="{DEDAAD1F-A305-4B75-BE9F-3C9D0188BEF7}" type="slidenum">
              <a:rPr lang="zh-CN" altLang="en-US" smtClean="0"/>
              <a:pPr/>
              <a:t>2</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uiExpand="1" build="p"/>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Finding Intersection</a:t>
            </a:r>
            <a:endParaRPr lang="zh-CN" altLang="en-US" dirty="0"/>
          </a:p>
        </p:txBody>
      </p:sp>
      <p:sp>
        <p:nvSpPr>
          <p:cNvPr id="3" name="内容占位符 2"/>
          <p:cNvSpPr>
            <a:spLocks noGrp="1"/>
          </p:cNvSpPr>
          <p:nvPr>
            <p:ph idx="1"/>
          </p:nvPr>
        </p:nvSpPr>
        <p:spPr/>
        <p:txBody>
          <a:bodyPr/>
          <a:lstStyle/>
          <a:p>
            <a:r>
              <a:rPr lang="en-US" altLang="zh-CN" dirty="0" smtClean="0"/>
              <a:t>Reject A immediately</a:t>
            </a:r>
          </a:p>
          <a:p>
            <a:r>
              <a:rPr lang="en-US" altLang="zh-CN" dirty="0" smtClean="0"/>
              <a:t>Reject B by angle bias</a:t>
            </a:r>
          </a:p>
          <a:p>
            <a:endParaRPr lang="en-US" altLang="zh-CN" dirty="0" smtClean="0"/>
          </a:p>
          <a:p>
            <a:endParaRPr lang="en-US" altLang="zh-CN" dirty="0" smtClean="0"/>
          </a:p>
          <a:p>
            <a:endParaRPr lang="en-US" altLang="zh-CN" dirty="0" smtClean="0"/>
          </a:p>
          <a:p>
            <a:endParaRPr lang="en-US" altLang="zh-CN" dirty="0" smtClean="0"/>
          </a:p>
          <a:p>
            <a:r>
              <a:rPr lang="en-US" altLang="zh-CN" dirty="0" smtClean="0"/>
              <a:t>Find the nearest point to the ray origin</a:t>
            </a:r>
          </a:p>
          <a:p>
            <a:pPr lvl="1"/>
            <a:r>
              <a:rPr lang="en-US" altLang="zh-CN" dirty="0" smtClean="0"/>
              <a:t>Implemented as depth testing of rasterization</a:t>
            </a:r>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20</a:t>
            </a:fld>
            <a:endParaRPr lang="zh-CN" altLang="en-US" dirty="0"/>
          </a:p>
        </p:txBody>
      </p:sp>
      <p:grpSp>
        <p:nvGrpSpPr>
          <p:cNvPr id="6" name="组合 4"/>
          <p:cNvGrpSpPr/>
          <p:nvPr/>
        </p:nvGrpSpPr>
        <p:grpSpPr>
          <a:xfrm>
            <a:off x="4714876" y="1214422"/>
            <a:ext cx="4186815" cy="3875328"/>
            <a:chOff x="857224" y="1000108"/>
            <a:chExt cx="4200231" cy="4357694"/>
          </a:xfrm>
        </p:grpSpPr>
        <p:sp>
          <p:nvSpPr>
            <p:cNvPr id="11" name="弧形 10"/>
            <p:cNvSpPr/>
            <p:nvPr/>
          </p:nvSpPr>
          <p:spPr>
            <a:xfrm>
              <a:off x="857224" y="1000108"/>
              <a:ext cx="4000528" cy="4357694"/>
            </a:xfrm>
            <a:prstGeom prst="arc">
              <a:avLst>
                <a:gd name="adj1" fmla="val 8274993"/>
                <a:gd name="adj2" fmla="val 13910390"/>
              </a:avLst>
            </a:prstGeom>
            <a:noFill/>
            <a:ln w="38100" cap="flat" cmpd="sng" algn="ctr">
              <a:solidFill>
                <a:schemeClr val="tx1">
                  <a:lumMod val="50000"/>
                </a:scheme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2" name="椭圆 11"/>
            <p:cNvSpPr/>
            <p:nvPr/>
          </p:nvSpPr>
          <p:spPr>
            <a:xfrm>
              <a:off x="2214546" y="2500306"/>
              <a:ext cx="1428760" cy="1428760"/>
            </a:xfrm>
            <a:prstGeom prst="ellipse">
              <a:avLst/>
            </a:prstGeom>
            <a:solidFill>
              <a:srgbClr val="9BBB59">
                <a:lumMod val="60000"/>
                <a:lumOff val="40000"/>
              </a:srgb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3" name="矩形 12"/>
            <p:cNvSpPr/>
            <p:nvPr/>
          </p:nvSpPr>
          <p:spPr>
            <a:xfrm>
              <a:off x="3929058" y="2285992"/>
              <a:ext cx="428628" cy="928694"/>
            </a:xfrm>
            <a:prstGeom prst="rect">
              <a:avLst/>
            </a:prstGeom>
            <a:solidFill>
              <a:srgbClr val="1F497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cxnSp>
          <p:nvCxnSpPr>
            <p:cNvPr id="14" name="直接箭头连接符 13"/>
            <p:cNvCxnSpPr/>
            <p:nvPr/>
          </p:nvCxnSpPr>
          <p:spPr>
            <a:xfrm rot="10800000" flipV="1">
              <a:off x="1714480" y="2214554"/>
              <a:ext cx="3071834" cy="1785950"/>
            </a:xfrm>
            <a:prstGeom prst="straightConnector1">
              <a:avLst/>
            </a:prstGeom>
            <a:noFill/>
            <a:ln w="38100" cap="flat" cmpd="sng" algn="ctr">
              <a:solidFill>
                <a:schemeClr val="accent2">
                  <a:lumMod val="75000"/>
                </a:schemeClr>
              </a:solidFill>
              <a:prstDash val="sysDash"/>
              <a:headEnd type="none" w="med" len="med"/>
              <a:tailEnd type="triangle" w="med" len="med"/>
            </a:ln>
            <a:effectLst/>
          </p:spPr>
        </p:cxnSp>
        <p:sp>
          <p:nvSpPr>
            <p:cNvPr id="15" name="椭圆 14"/>
            <p:cNvSpPr/>
            <p:nvPr/>
          </p:nvSpPr>
          <p:spPr>
            <a:xfrm>
              <a:off x="1214414" y="1857364"/>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6" name="椭圆 15"/>
            <p:cNvSpPr/>
            <p:nvPr/>
          </p:nvSpPr>
          <p:spPr>
            <a:xfrm>
              <a:off x="3546150" y="2880356"/>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7" name="椭圆 16"/>
            <p:cNvSpPr/>
            <p:nvPr/>
          </p:nvSpPr>
          <p:spPr>
            <a:xfrm>
              <a:off x="4324348" y="2428868"/>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8" name="椭圆 17"/>
            <p:cNvSpPr/>
            <p:nvPr/>
          </p:nvSpPr>
          <p:spPr>
            <a:xfrm>
              <a:off x="3142678" y="2514984"/>
              <a:ext cx="72000" cy="720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9" name="TextBox 18"/>
            <p:cNvSpPr txBox="1"/>
            <p:nvPr/>
          </p:nvSpPr>
          <p:spPr>
            <a:xfrm>
              <a:off x="1285852" y="1785926"/>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A</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20" name="TextBox 19"/>
            <p:cNvSpPr txBox="1"/>
            <p:nvPr/>
          </p:nvSpPr>
          <p:spPr>
            <a:xfrm>
              <a:off x="4357685" y="2428868"/>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D</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21" name="TextBox 20"/>
            <p:cNvSpPr txBox="1"/>
            <p:nvPr/>
          </p:nvSpPr>
          <p:spPr>
            <a:xfrm>
              <a:off x="3071801" y="2285992"/>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B</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22" name="TextBox 21"/>
            <p:cNvSpPr txBox="1"/>
            <p:nvPr/>
          </p:nvSpPr>
          <p:spPr>
            <a:xfrm>
              <a:off x="3500430" y="2571744"/>
              <a:ext cx="428628"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C</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23" name="TextBox 22"/>
            <p:cNvSpPr txBox="1"/>
            <p:nvPr/>
          </p:nvSpPr>
          <p:spPr>
            <a:xfrm>
              <a:off x="4414512" y="1884965"/>
              <a:ext cx="642943"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Ray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24" name="TextBox 23"/>
            <p:cNvSpPr txBox="1"/>
            <p:nvPr/>
          </p:nvSpPr>
          <p:spPr>
            <a:xfrm>
              <a:off x="1571604" y="1357299"/>
              <a:ext cx="1000132" cy="3812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Infinity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grpSp>
      <p:pic>
        <p:nvPicPr>
          <p:cNvPr id="2051" name="Picture 3"/>
          <p:cNvPicPr>
            <a:picLocks noChangeAspect="1" noChangeArrowheads="1"/>
          </p:cNvPicPr>
          <p:nvPr/>
        </p:nvPicPr>
        <p:blipFill>
          <a:blip r:embed="rId3">
            <a:clrChange>
              <a:clrFrom>
                <a:srgbClr val="000000"/>
              </a:clrFrom>
              <a:clrTo>
                <a:srgbClr val="000000">
                  <a:alpha val="0"/>
                </a:srgbClr>
              </a:clrTo>
            </a:clrChange>
            <a:lum bright="40000" contrast="20000"/>
          </a:blip>
          <a:srcRect/>
          <a:stretch>
            <a:fillRect/>
          </a:stretch>
        </p:blipFill>
        <p:spPr bwMode="auto">
          <a:xfrm>
            <a:off x="500034" y="2857496"/>
            <a:ext cx="4000528" cy="10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Rendering</a:t>
            </a:r>
            <a:endParaRPr lang="zh-CN" altLang="en-US" dirty="0"/>
          </a:p>
        </p:txBody>
      </p:sp>
      <p:sp>
        <p:nvSpPr>
          <p:cNvPr id="3" name="内容占位符 2"/>
          <p:cNvSpPr>
            <a:spLocks noGrp="1"/>
          </p:cNvSpPr>
          <p:nvPr>
            <p:ph idx="1"/>
          </p:nvPr>
        </p:nvSpPr>
        <p:spPr/>
        <p:txBody>
          <a:bodyPr/>
          <a:lstStyle/>
          <a:p>
            <a:r>
              <a:rPr lang="en-US" altLang="zh-CN" dirty="0" smtClean="0"/>
              <a:t>Scatter illumination onto screen</a:t>
            </a:r>
          </a:p>
          <a:p>
            <a:pPr lvl="1"/>
            <a:r>
              <a:rPr lang="en-US" altLang="zh-CN" dirty="0" smtClean="0"/>
              <a:t>Photon </a:t>
            </a:r>
            <a:r>
              <a:rPr lang="en-US" altLang="zh-CN" dirty="0" err="1" smtClean="0"/>
              <a:t>splatting</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21</a:t>
            </a:fld>
            <a:endParaRPr lang="zh-CN" altLang="en-US" dirty="0"/>
          </a:p>
        </p:txBody>
      </p:sp>
      <p:pic>
        <p:nvPicPr>
          <p:cNvPr id="4098" name="Picture 2" descr="E:\picture\DXTest9.png"/>
          <p:cNvPicPr>
            <a:picLocks noChangeAspect="1" noChangeArrowheads="1"/>
          </p:cNvPicPr>
          <p:nvPr/>
        </p:nvPicPr>
        <p:blipFill>
          <a:blip r:embed="rId3"/>
          <a:srcRect/>
          <a:stretch>
            <a:fillRect/>
          </a:stretch>
        </p:blipFill>
        <p:spPr bwMode="auto">
          <a:xfrm>
            <a:off x="928662" y="2643182"/>
            <a:ext cx="3071834" cy="3071834"/>
          </a:xfrm>
          <a:prstGeom prst="rect">
            <a:avLst/>
          </a:prstGeom>
          <a:noFill/>
        </p:spPr>
      </p:pic>
      <p:pic>
        <p:nvPicPr>
          <p:cNvPr id="4099" name="Picture 3" descr="E:\picture\DXTest8.png"/>
          <p:cNvPicPr>
            <a:picLocks noChangeAspect="1" noChangeArrowheads="1"/>
          </p:cNvPicPr>
          <p:nvPr/>
        </p:nvPicPr>
        <p:blipFill>
          <a:blip r:embed="rId4"/>
          <a:srcRect/>
          <a:stretch>
            <a:fillRect/>
          </a:stretch>
        </p:blipFill>
        <p:spPr bwMode="auto">
          <a:xfrm>
            <a:off x="4714876" y="2643182"/>
            <a:ext cx="3071834" cy="307183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Variable splat sizes</a:t>
            </a:r>
            <a:endParaRPr lang="zh-CN" altLang="en-US" dirty="0"/>
          </a:p>
        </p:txBody>
      </p:sp>
      <p:sp>
        <p:nvSpPr>
          <p:cNvPr id="3" name="内容占位符 2"/>
          <p:cNvSpPr>
            <a:spLocks noGrp="1"/>
          </p:cNvSpPr>
          <p:nvPr>
            <p:ph idx="1"/>
          </p:nvPr>
        </p:nvSpPr>
        <p:spPr/>
        <p:txBody>
          <a:bodyPr/>
          <a:lstStyle/>
          <a:p>
            <a:r>
              <a:rPr lang="en-US" altLang="zh-CN" dirty="0" smtClean="0"/>
              <a:t>Control by </a:t>
            </a:r>
            <a:r>
              <a:rPr lang="en-US" dirty="0" smtClean="0"/>
              <a:t>probability for variable splat sizes</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22</a:t>
            </a:fld>
            <a:endParaRPr lang="zh-CN" altLang="en-US" dirty="0"/>
          </a:p>
        </p:txBody>
      </p:sp>
      <p:pic>
        <p:nvPicPr>
          <p:cNvPr id="6147" name="Picture 3" descr="D:\MyWorks\paper\siggraph\acmsiggraph\glossyx1.png"/>
          <p:cNvPicPr>
            <a:picLocks noChangeAspect="1" noChangeArrowheads="1"/>
          </p:cNvPicPr>
          <p:nvPr/>
        </p:nvPicPr>
        <p:blipFill>
          <a:blip r:embed="rId2"/>
          <a:srcRect/>
          <a:stretch>
            <a:fillRect/>
          </a:stretch>
        </p:blipFill>
        <p:spPr bwMode="auto">
          <a:xfrm>
            <a:off x="1357290" y="2000240"/>
            <a:ext cx="2800350" cy="3543300"/>
          </a:xfrm>
          <a:prstGeom prst="rect">
            <a:avLst/>
          </a:prstGeom>
          <a:noFill/>
        </p:spPr>
      </p:pic>
      <p:pic>
        <p:nvPicPr>
          <p:cNvPr id="6148" name="Picture 4" descr="D:\MyWorks\paper\siggraph\acmsiggraph\glossyx3.png"/>
          <p:cNvPicPr>
            <a:picLocks noChangeAspect="1" noChangeArrowheads="1"/>
          </p:cNvPicPr>
          <p:nvPr/>
        </p:nvPicPr>
        <p:blipFill>
          <a:blip r:embed="rId3"/>
          <a:srcRect/>
          <a:stretch>
            <a:fillRect/>
          </a:stretch>
        </p:blipFill>
        <p:spPr bwMode="auto">
          <a:xfrm>
            <a:off x="4857752" y="2000240"/>
            <a:ext cx="2800350" cy="3543300"/>
          </a:xfrm>
          <a:prstGeom prst="rect">
            <a:avLst/>
          </a:prstGeom>
          <a:noFill/>
        </p:spPr>
      </p:pic>
      <p:sp>
        <p:nvSpPr>
          <p:cNvPr id="8" name="TextBox 7"/>
          <p:cNvSpPr txBox="1"/>
          <p:nvPr/>
        </p:nvSpPr>
        <p:spPr>
          <a:xfrm>
            <a:off x="1785918" y="5643578"/>
            <a:ext cx="2357454" cy="369332"/>
          </a:xfrm>
          <a:prstGeom prst="rect">
            <a:avLst/>
          </a:prstGeom>
          <a:noFill/>
        </p:spPr>
        <p:txBody>
          <a:bodyPr wrap="square" rtlCol="0">
            <a:spAutoFit/>
          </a:bodyPr>
          <a:lstStyle/>
          <a:p>
            <a:r>
              <a:rPr lang="en-US" altLang="zh-CN" dirty="0" smtClean="0"/>
              <a:t>Fixed splat sizes</a:t>
            </a:r>
            <a:endParaRPr lang="zh-CN" altLang="en-US" dirty="0"/>
          </a:p>
        </p:txBody>
      </p:sp>
      <p:sp>
        <p:nvSpPr>
          <p:cNvPr id="9" name="TextBox 8"/>
          <p:cNvSpPr txBox="1"/>
          <p:nvPr/>
        </p:nvSpPr>
        <p:spPr>
          <a:xfrm>
            <a:off x="5214942" y="5715016"/>
            <a:ext cx="2357454" cy="369332"/>
          </a:xfrm>
          <a:prstGeom prst="rect">
            <a:avLst/>
          </a:prstGeom>
          <a:noFill/>
        </p:spPr>
        <p:txBody>
          <a:bodyPr wrap="square" rtlCol="0">
            <a:spAutoFit/>
          </a:bodyPr>
          <a:lstStyle/>
          <a:p>
            <a:r>
              <a:rPr lang="en-US" altLang="zh-CN" dirty="0" smtClean="0"/>
              <a:t>Variable splat sizes</a:t>
            </a:r>
            <a:endParaRPr lang="zh-CN" altLang="en-US" dirty="0"/>
          </a:p>
        </p:txBody>
      </p:sp>
      <p:sp>
        <p:nvSpPr>
          <p:cNvPr id="10" name="椭圆 9"/>
          <p:cNvSpPr/>
          <p:nvPr/>
        </p:nvSpPr>
        <p:spPr>
          <a:xfrm>
            <a:off x="1571604" y="3786190"/>
            <a:ext cx="1500198" cy="714380"/>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143504" y="3714752"/>
            <a:ext cx="1500198" cy="714380"/>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Multi-Level </a:t>
            </a:r>
            <a:r>
              <a:rPr lang="en-US" altLang="zh-CN" dirty="0" err="1" smtClean="0"/>
              <a:t>Upsampling</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23</a:t>
            </a:fld>
            <a:endParaRPr lang="zh-CN" altLang="en-US" dirty="0"/>
          </a:p>
        </p:txBody>
      </p:sp>
      <p:sp>
        <p:nvSpPr>
          <p:cNvPr id="6" name="内容占位符 5"/>
          <p:cNvSpPr>
            <a:spLocks noGrp="1"/>
          </p:cNvSpPr>
          <p:nvPr>
            <p:ph idx="1"/>
          </p:nvPr>
        </p:nvSpPr>
        <p:spPr>
          <a:xfrm>
            <a:off x="357158" y="1357298"/>
            <a:ext cx="8329642" cy="857256"/>
          </a:xfrm>
        </p:spPr>
        <p:txBody>
          <a:bodyPr/>
          <a:lstStyle/>
          <a:p>
            <a:r>
              <a:rPr lang="en-US" altLang="zh-CN" dirty="0" smtClean="0"/>
              <a:t>Reduce fill-rate</a:t>
            </a:r>
            <a:endParaRPr lang="zh-CN" altLang="en-US" dirty="0"/>
          </a:p>
        </p:txBody>
      </p:sp>
      <p:pic>
        <p:nvPicPr>
          <p:cNvPr id="7171" name="Picture 3" descr="D:\MyWorks\paper\siggraph\proof\acmsiggraph\level-0.png"/>
          <p:cNvPicPr>
            <a:picLocks noChangeAspect="1" noChangeArrowheads="1"/>
          </p:cNvPicPr>
          <p:nvPr/>
        </p:nvPicPr>
        <p:blipFill>
          <a:blip r:embed="rId2"/>
          <a:srcRect/>
          <a:stretch>
            <a:fillRect/>
          </a:stretch>
        </p:blipFill>
        <p:spPr bwMode="auto">
          <a:xfrm>
            <a:off x="500034" y="2071678"/>
            <a:ext cx="2428892" cy="2428892"/>
          </a:xfrm>
          <a:prstGeom prst="rect">
            <a:avLst/>
          </a:prstGeom>
          <a:noFill/>
          <a:ln>
            <a:solidFill>
              <a:schemeClr val="tx1"/>
            </a:solidFill>
          </a:ln>
        </p:spPr>
      </p:pic>
      <p:pic>
        <p:nvPicPr>
          <p:cNvPr id="7172" name="Picture 4" descr="D:\MyWorks\paper\siggraph\proof\acmsiggraph\level-3.png"/>
          <p:cNvPicPr>
            <a:picLocks noChangeAspect="1" noChangeArrowheads="1"/>
          </p:cNvPicPr>
          <p:nvPr/>
        </p:nvPicPr>
        <p:blipFill>
          <a:blip r:embed="rId3"/>
          <a:srcRect/>
          <a:stretch>
            <a:fillRect/>
          </a:stretch>
        </p:blipFill>
        <p:spPr bwMode="auto">
          <a:xfrm>
            <a:off x="3143240" y="2071678"/>
            <a:ext cx="2428892" cy="2428892"/>
          </a:xfrm>
          <a:prstGeom prst="rect">
            <a:avLst/>
          </a:prstGeom>
          <a:noFill/>
          <a:ln>
            <a:solidFill>
              <a:schemeClr val="tx1"/>
            </a:solidFill>
          </a:ln>
        </p:spPr>
      </p:pic>
      <p:pic>
        <p:nvPicPr>
          <p:cNvPr id="7173" name="Picture 5" descr="D:\MyWorks\paper\siggraph\proof\acmsiggraph\level-error.png"/>
          <p:cNvPicPr>
            <a:picLocks noChangeAspect="1" noChangeArrowheads="1"/>
          </p:cNvPicPr>
          <p:nvPr/>
        </p:nvPicPr>
        <p:blipFill>
          <a:blip r:embed="rId4"/>
          <a:srcRect/>
          <a:stretch>
            <a:fillRect/>
          </a:stretch>
        </p:blipFill>
        <p:spPr bwMode="auto">
          <a:xfrm>
            <a:off x="5857884" y="2071678"/>
            <a:ext cx="2447940" cy="2447940"/>
          </a:xfrm>
          <a:prstGeom prst="rect">
            <a:avLst/>
          </a:prstGeom>
          <a:noFill/>
          <a:ln>
            <a:solidFill>
              <a:schemeClr val="tx1"/>
            </a:solidFill>
          </a:ln>
        </p:spPr>
      </p:pic>
      <p:sp>
        <p:nvSpPr>
          <p:cNvPr id="10" name="TextBox 9"/>
          <p:cNvSpPr txBox="1"/>
          <p:nvPr/>
        </p:nvSpPr>
        <p:spPr>
          <a:xfrm>
            <a:off x="571472" y="4714884"/>
            <a:ext cx="2286016" cy="369332"/>
          </a:xfrm>
          <a:prstGeom prst="rect">
            <a:avLst/>
          </a:prstGeom>
          <a:noFill/>
        </p:spPr>
        <p:txBody>
          <a:bodyPr wrap="square" rtlCol="0">
            <a:spAutoFit/>
          </a:bodyPr>
          <a:lstStyle/>
          <a:p>
            <a:r>
              <a:rPr lang="en-US" altLang="zh-CN" dirty="0" smtClean="0">
                <a:latin typeface="Calibri" pitchFamily="34" charset="0"/>
              </a:rPr>
              <a:t>No </a:t>
            </a:r>
            <a:r>
              <a:rPr lang="en-US" altLang="zh-CN" dirty="0" err="1" smtClean="0">
                <a:latin typeface="Calibri" pitchFamily="34" charset="0"/>
              </a:rPr>
              <a:t>upsampling</a:t>
            </a:r>
            <a:r>
              <a:rPr lang="en-US" altLang="zh-CN" dirty="0" smtClean="0">
                <a:latin typeface="Calibri" pitchFamily="34" charset="0"/>
              </a:rPr>
              <a:t>  3FPS</a:t>
            </a:r>
            <a:endParaRPr lang="zh-CN" altLang="en-US" dirty="0">
              <a:latin typeface="Calibri" pitchFamily="34" charset="0"/>
            </a:endParaRPr>
          </a:p>
        </p:txBody>
      </p:sp>
      <p:sp>
        <p:nvSpPr>
          <p:cNvPr id="11" name="TextBox 10"/>
          <p:cNvSpPr txBox="1"/>
          <p:nvPr/>
        </p:nvSpPr>
        <p:spPr>
          <a:xfrm>
            <a:off x="2928926" y="4714884"/>
            <a:ext cx="2857520" cy="369332"/>
          </a:xfrm>
          <a:prstGeom prst="rect">
            <a:avLst/>
          </a:prstGeom>
          <a:noFill/>
        </p:spPr>
        <p:txBody>
          <a:bodyPr wrap="square" rtlCol="0">
            <a:spAutoFit/>
          </a:bodyPr>
          <a:lstStyle/>
          <a:p>
            <a:r>
              <a:rPr lang="en-US" altLang="zh-CN" dirty="0" smtClean="0">
                <a:latin typeface="Calibri" pitchFamily="34" charset="0"/>
              </a:rPr>
              <a:t>3-level </a:t>
            </a:r>
            <a:r>
              <a:rPr lang="en-US" altLang="zh-CN" dirty="0" err="1" smtClean="0">
                <a:latin typeface="Calibri" pitchFamily="34" charset="0"/>
              </a:rPr>
              <a:t>upsampling</a:t>
            </a:r>
            <a:r>
              <a:rPr lang="en-US" altLang="zh-CN" dirty="0" smtClean="0">
                <a:latin typeface="Calibri" pitchFamily="34" charset="0"/>
              </a:rPr>
              <a:t>  24 FPS</a:t>
            </a:r>
            <a:endParaRPr lang="zh-CN" altLang="en-US" dirty="0">
              <a:latin typeface="Calibri" pitchFamily="34" charset="0"/>
            </a:endParaRPr>
          </a:p>
        </p:txBody>
      </p:sp>
      <p:sp>
        <p:nvSpPr>
          <p:cNvPr id="12" name="TextBox 11"/>
          <p:cNvSpPr txBox="1"/>
          <p:nvPr/>
        </p:nvSpPr>
        <p:spPr>
          <a:xfrm>
            <a:off x="6429388" y="4714884"/>
            <a:ext cx="1285884" cy="369332"/>
          </a:xfrm>
          <a:prstGeom prst="rect">
            <a:avLst/>
          </a:prstGeom>
          <a:noFill/>
        </p:spPr>
        <p:txBody>
          <a:bodyPr wrap="square" rtlCol="0">
            <a:spAutoFit/>
          </a:bodyPr>
          <a:lstStyle/>
          <a:p>
            <a:r>
              <a:rPr lang="en-US" altLang="zh-CN" dirty="0" smtClean="0">
                <a:latin typeface="Calibri" pitchFamily="34" charset="0"/>
              </a:rPr>
              <a:t>8 x Error</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24</a:t>
            </a:fld>
            <a:endParaRPr lang="zh-CN" altLang="en-US" dirty="0"/>
          </a:p>
        </p:txBody>
      </p:sp>
      <p:pic>
        <p:nvPicPr>
          <p:cNvPr id="5" name="Picture 2" descr="D:\MyWorks\paper\egsr10\show8.png"/>
          <p:cNvPicPr>
            <a:picLocks noChangeAspect="1" noChangeArrowheads="1"/>
          </p:cNvPicPr>
          <p:nvPr/>
        </p:nvPicPr>
        <p:blipFill>
          <a:blip r:embed="rId2"/>
          <a:stretch>
            <a:fillRect/>
          </a:stretch>
        </p:blipFill>
        <p:spPr bwMode="auto">
          <a:xfrm>
            <a:off x="171450" y="1562100"/>
            <a:ext cx="4089400" cy="4089400"/>
          </a:xfrm>
          <a:prstGeom prst="rect">
            <a:avLst/>
          </a:prstGeom>
          <a:noFill/>
          <a:ln>
            <a:noFill/>
          </a:ln>
        </p:spPr>
      </p:pic>
      <p:pic>
        <p:nvPicPr>
          <p:cNvPr id="6" name="Picture 3" descr="D:\MyWorks\paper\egsr10\show11.png"/>
          <p:cNvPicPr>
            <a:picLocks noChangeAspect="1" noChangeArrowheads="1"/>
          </p:cNvPicPr>
          <p:nvPr/>
        </p:nvPicPr>
        <p:blipFill>
          <a:blip r:embed="rId3"/>
          <a:srcRect b="19540"/>
          <a:stretch>
            <a:fillRect/>
          </a:stretch>
        </p:blipFill>
        <p:spPr>
          <a:xfrm>
            <a:off x="4500562" y="428604"/>
            <a:ext cx="4143375" cy="3333750"/>
          </a:xfrm>
          <a:prstGeom prst="rect">
            <a:avLst/>
          </a:prstGeom>
        </p:spPr>
      </p:pic>
      <p:pic>
        <p:nvPicPr>
          <p:cNvPr id="7" name="Picture 8" descr="D:\Fraps\pictures\DXTest 2010-06-10 16-26-30-91.bmp"/>
          <p:cNvPicPr>
            <a:picLocks noChangeAspect="1" noChangeArrowheads="1"/>
          </p:cNvPicPr>
          <p:nvPr/>
        </p:nvPicPr>
        <p:blipFill>
          <a:blip r:embed="rId4"/>
          <a:srcRect t="18182" b="17172"/>
          <a:stretch>
            <a:fillRect/>
          </a:stretch>
        </p:blipFill>
        <p:spPr bwMode="auto">
          <a:xfrm>
            <a:off x="4394200" y="3784600"/>
            <a:ext cx="4400550" cy="28448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 Glossy</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25</a:t>
            </a:fld>
            <a:endParaRPr lang="zh-CN" altLang="en-US" dirty="0"/>
          </a:p>
        </p:txBody>
      </p:sp>
      <p:pic>
        <p:nvPicPr>
          <p:cNvPr id="5" name="Picture 7" descr="D:\Fraps\pictures\DXTest 2010-06-10 16-10-12-07.bmp"/>
          <p:cNvPicPr>
            <a:picLocks noChangeAspect="1" noChangeArrowheads="1"/>
          </p:cNvPicPr>
          <p:nvPr/>
        </p:nvPicPr>
        <p:blipFill>
          <a:blip r:embed="rId2"/>
          <a:srcRect l="7282" t="52682" r="49237" b="-640"/>
          <a:stretch>
            <a:fillRect/>
          </a:stretch>
        </p:blipFill>
        <p:spPr bwMode="auto">
          <a:xfrm>
            <a:off x="857224" y="1428736"/>
            <a:ext cx="3051641" cy="3365780"/>
          </a:xfrm>
          <a:prstGeom prst="rect">
            <a:avLst/>
          </a:prstGeom>
          <a:noFill/>
        </p:spPr>
      </p:pic>
      <p:pic>
        <p:nvPicPr>
          <p:cNvPr id="6" name="Picture 10" descr="D:\Fraps\pictures\DXTest 2010-06-10 16-37-09-61.bmp"/>
          <p:cNvPicPr>
            <a:picLocks noChangeAspect="1" noChangeArrowheads="1"/>
          </p:cNvPicPr>
          <p:nvPr/>
        </p:nvPicPr>
        <p:blipFill>
          <a:blip r:embed="rId3"/>
          <a:srcRect l="23077" t="31868" r="17949" b="11722"/>
          <a:stretch>
            <a:fillRect/>
          </a:stretch>
        </p:blipFill>
        <p:spPr bwMode="auto">
          <a:xfrm>
            <a:off x="6769074" y="4229086"/>
            <a:ext cx="2044700" cy="1955800"/>
          </a:xfrm>
          <a:prstGeom prst="rect">
            <a:avLst/>
          </a:prstGeom>
          <a:noFill/>
        </p:spPr>
      </p:pic>
      <p:pic>
        <p:nvPicPr>
          <p:cNvPr id="7" name="Picture 12" descr="D:\Fraps\pictures\DXTest 2010-06-10 16-45-16-55.bmp"/>
          <p:cNvPicPr>
            <a:picLocks noChangeAspect="1" noChangeArrowheads="1"/>
          </p:cNvPicPr>
          <p:nvPr/>
        </p:nvPicPr>
        <p:blipFill>
          <a:blip r:embed="rId4"/>
          <a:srcRect l="24096" t="32530" r="20482" b="13253"/>
          <a:stretch>
            <a:fillRect/>
          </a:stretch>
        </p:blipFill>
        <p:spPr bwMode="auto">
          <a:xfrm>
            <a:off x="4591024" y="4229086"/>
            <a:ext cx="2044700" cy="2000250"/>
          </a:xfrm>
          <a:prstGeom prst="rect">
            <a:avLst/>
          </a:prstGeom>
          <a:noFill/>
        </p:spPr>
      </p:pic>
      <p:pic>
        <p:nvPicPr>
          <p:cNvPr id="8" name="Picture 13" descr="D:\Fraps\pictures\DXTest 2010-06-10 16-48-33-02.bmp"/>
          <p:cNvPicPr>
            <a:picLocks noChangeAspect="1" noChangeArrowheads="1"/>
          </p:cNvPicPr>
          <p:nvPr/>
        </p:nvPicPr>
        <p:blipFill>
          <a:blip r:embed="rId5"/>
          <a:srcRect l="23171" t="32753" r="20731" b="12370"/>
          <a:stretch>
            <a:fillRect/>
          </a:stretch>
        </p:blipFill>
        <p:spPr bwMode="auto">
          <a:xfrm>
            <a:off x="2457424" y="4229086"/>
            <a:ext cx="2044700" cy="2000250"/>
          </a:xfrm>
          <a:prstGeom prst="rect">
            <a:avLst/>
          </a:prstGeom>
          <a:noFill/>
        </p:spPr>
      </p:pic>
      <p:pic>
        <p:nvPicPr>
          <p:cNvPr id="9" name="Picture 14" descr="D:\Fraps\pictures\DXTest 2010-06-10 16-56-49-62.bmp"/>
          <p:cNvPicPr>
            <a:picLocks noChangeAspect="1" noChangeArrowheads="1"/>
          </p:cNvPicPr>
          <p:nvPr/>
        </p:nvPicPr>
        <p:blipFill>
          <a:blip r:embed="rId6"/>
          <a:srcRect l="25562" t="38343" b="17416"/>
          <a:stretch>
            <a:fillRect/>
          </a:stretch>
        </p:blipFill>
        <p:spPr bwMode="auto">
          <a:xfrm>
            <a:off x="4102074" y="1428736"/>
            <a:ext cx="4311650" cy="2562584"/>
          </a:xfrm>
          <a:prstGeom prst="rect">
            <a:avLst/>
          </a:prstGeom>
          <a:noFill/>
        </p:spPr>
      </p:pic>
      <p:sp>
        <p:nvSpPr>
          <p:cNvPr id="10" name="TextBox 9"/>
          <p:cNvSpPr txBox="1"/>
          <p:nvPr/>
        </p:nvSpPr>
        <p:spPr>
          <a:xfrm>
            <a:off x="3071802" y="6143644"/>
            <a:ext cx="1214446" cy="369332"/>
          </a:xfrm>
          <a:prstGeom prst="rect">
            <a:avLst/>
          </a:prstGeom>
          <a:noFill/>
        </p:spPr>
        <p:txBody>
          <a:bodyPr wrap="square" rtlCol="0">
            <a:spAutoFit/>
          </a:bodyPr>
          <a:lstStyle/>
          <a:p>
            <a:r>
              <a:rPr lang="en-US" altLang="zh-CN" dirty="0" smtClean="0">
                <a:latin typeface="Calibri" pitchFamily="34" charset="0"/>
              </a:rPr>
              <a:t>Diffuse</a:t>
            </a:r>
            <a:endParaRPr lang="zh-CN" altLang="en-US" dirty="0">
              <a:latin typeface="Calibri" pitchFamily="34" charset="0"/>
            </a:endParaRPr>
          </a:p>
        </p:txBody>
      </p:sp>
      <p:sp>
        <p:nvSpPr>
          <p:cNvPr id="11" name="TextBox 10"/>
          <p:cNvSpPr txBox="1"/>
          <p:nvPr/>
        </p:nvSpPr>
        <p:spPr>
          <a:xfrm>
            <a:off x="5000628" y="6143644"/>
            <a:ext cx="1714512" cy="369332"/>
          </a:xfrm>
          <a:prstGeom prst="rect">
            <a:avLst/>
          </a:prstGeom>
          <a:noFill/>
        </p:spPr>
        <p:txBody>
          <a:bodyPr wrap="square" rtlCol="0">
            <a:spAutoFit/>
          </a:bodyPr>
          <a:lstStyle/>
          <a:p>
            <a:r>
              <a:rPr lang="en-US" altLang="zh-CN" dirty="0" err="1" smtClean="0">
                <a:latin typeface="Calibri" pitchFamily="34" charset="0"/>
              </a:rPr>
              <a:t>Phong</a:t>
            </a:r>
            <a:r>
              <a:rPr lang="en-US" altLang="zh-CN" dirty="0" smtClean="0">
                <a:latin typeface="Calibri" pitchFamily="34" charset="0"/>
              </a:rPr>
              <a:t>, n=30</a:t>
            </a:r>
            <a:endParaRPr lang="zh-CN" altLang="en-US" dirty="0">
              <a:latin typeface="Calibri" pitchFamily="34" charset="0"/>
            </a:endParaRPr>
          </a:p>
        </p:txBody>
      </p:sp>
      <p:sp>
        <p:nvSpPr>
          <p:cNvPr id="12" name="TextBox 11"/>
          <p:cNvSpPr txBox="1"/>
          <p:nvPr/>
        </p:nvSpPr>
        <p:spPr>
          <a:xfrm>
            <a:off x="6929454" y="6143644"/>
            <a:ext cx="1714512" cy="369332"/>
          </a:xfrm>
          <a:prstGeom prst="rect">
            <a:avLst/>
          </a:prstGeom>
          <a:noFill/>
        </p:spPr>
        <p:txBody>
          <a:bodyPr wrap="square" rtlCol="0">
            <a:spAutoFit/>
          </a:bodyPr>
          <a:lstStyle/>
          <a:p>
            <a:r>
              <a:rPr lang="en-US" altLang="zh-CN" dirty="0" err="1" smtClean="0">
                <a:latin typeface="Calibri" pitchFamily="34" charset="0"/>
              </a:rPr>
              <a:t>Phong</a:t>
            </a:r>
            <a:r>
              <a:rPr lang="en-US" altLang="zh-CN" dirty="0" smtClean="0">
                <a:latin typeface="Calibri" pitchFamily="34" charset="0"/>
              </a:rPr>
              <a:t>, n=100</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MyWorks\paper\siggraph\proof\acmsiggraph\ring1.png"/>
          <p:cNvPicPr>
            <a:picLocks noChangeAspect="1" noChangeArrowheads="1"/>
          </p:cNvPicPr>
          <p:nvPr/>
        </p:nvPicPr>
        <p:blipFill>
          <a:blip r:embed="rId2"/>
          <a:srcRect l="9479" t="26646" r="26771" b="13353"/>
          <a:stretch>
            <a:fillRect/>
          </a:stretch>
        </p:blipFill>
        <p:spPr bwMode="auto">
          <a:xfrm>
            <a:off x="4857752" y="1214422"/>
            <a:ext cx="3643338" cy="3429024"/>
          </a:xfrm>
          <a:prstGeom prst="rect">
            <a:avLst/>
          </a:prstGeom>
          <a:noFill/>
        </p:spPr>
      </p:pic>
      <p:sp>
        <p:nvSpPr>
          <p:cNvPr id="2" name="标题 1"/>
          <p:cNvSpPr>
            <a:spLocks noGrp="1"/>
          </p:cNvSpPr>
          <p:nvPr>
            <p:ph type="title"/>
          </p:nvPr>
        </p:nvSpPr>
        <p:spPr/>
        <p:txBody>
          <a:bodyPr/>
          <a:lstStyle/>
          <a:p>
            <a:r>
              <a:rPr lang="en-US" altLang="zh-CN" dirty="0" smtClean="0"/>
              <a:t>Result: Caustics</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26</a:t>
            </a:fld>
            <a:endParaRPr lang="zh-CN" altLang="en-US" dirty="0"/>
          </a:p>
        </p:txBody>
      </p:sp>
      <p:pic>
        <p:nvPicPr>
          <p:cNvPr id="8" name="Picture 9" descr="D:\Fraps\pictures\DXTest 2010-06-10 16-33-16-23.bmp"/>
          <p:cNvPicPr>
            <a:picLocks noChangeAspect="1" noChangeArrowheads="1"/>
          </p:cNvPicPr>
          <p:nvPr/>
        </p:nvPicPr>
        <p:blipFill>
          <a:blip r:embed="rId3"/>
          <a:srcRect t="60270" r="55666"/>
          <a:stretch>
            <a:fillRect/>
          </a:stretch>
        </p:blipFill>
        <p:spPr bwMode="auto">
          <a:xfrm>
            <a:off x="3071802" y="3357562"/>
            <a:ext cx="3587259" cy="3214710"/>
          </a:xfrm>
          <a:prstGeom prst="rect">
            <a:avLst/>
          </a:prstGeom>
          <a:noFill/>
        </p:spPr>
      </p:pic>
      <p:pic>
        <p:nvPicPr>
          <p:cNvPr id="8196" name="Picture 4" descr="D:\MyWorks\paper\egsr10\fin\show7.png"/>
          <p:cNvPicPr>
            <a:picLocks noChangeAspect="1" noChangeArrowheads="1"/>
          </p:cNvPicPr>
          <p:nvPr/>
        </p:nvPicPr>
        <p:blipFill>
          <a:blip r:embed="rId4"/>
          <a:srcRect l="21127" t="24547" r="10965" b="13581"/>
          <a:stretch>
            <a:fillRect/>
          </a:stretch>
        </p:blipFill>
        <p:spPr bwMode="auto">
          <a:xfrm>
            <a:off x="285720" y="1571612"/>
            <a:ext cx="3920378" cy="35719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Ground Truth Comparison</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27</a:t>
            </a:fld>
            <a:endParaRPr lang="zh-CN" altLang="en-US" dirty="0"/>
          </a:p>
        </p:txBody>
      </p:sp>
      <p:pic>
        <p:nvPicPr>
          <p:cNvPr id="9218" name="Picture 2" descr="D:\MyWorks\paper\egsr10\fin\box_pathtrace.png"/>
          <p:cNvPicPr>
            <a:picLocks noChangeAspect="1" noChangeArrowheads="1"/>
          </p:cNvPicPr>
          <p:nvPr/>
        </p:nvPicPr>
        <p:blipFill>
          <a:blip r:embed="rId2"/>
          <a:srcRect/>
          <a:stretch>
            <a:fillRect/>
          </a:stretch>
        </p:blipFill>
        <p:spPr bwMode="auto">
          <a:xfrm>
            <a:off x="4714876" y="1428736"/>
            <a:ext cx="4071966" cy="4071966"/>
          </a:xfrm>
          <a:prstGeom prst="rect">
            <a:avLst/>
          </a:prstGeom>
          <a:noFill/>
        </p:spPr>
      </p:pic>
      <p:pic>
        <p:nvPicPr>
          <p:cNvPr id="9219" name="Picture 3" descr="D:\MyWorks\paper\egsr10\fin\box_realtime.png"/>
          <p:cNvPicPr>
            <a:picLocks noChangeAspect="1" noChangeArrowheads="1"/>
          </p:cNvPicPr>
          <p:nvPr/>
        </p:nvPicPr>
        <p:blipFill>
          <a:blip r:embed="rId3"/>
          <a:srcRect/>
          <a:stretch>
            <a:fillRect/>
          </a:stretch>
        </p:blipFill>
        <p:spPr bwMode="auto">
          <a:xfrm>
            <a:off x="357158" y="1428736"/>
            <a:ext cx="4103698" cy="4103698"/>
          </a:xfrm>
          <a:prstGeom prst="rect">
            <a:avLst/>
          </a:prstGeom>
          <a:noFill/>
        </p:spPr>
      </p:pic>
      <p:sp>
        <p:nvSpPr>
          <p:cNvPr id="7" name="TextBox 6"/>
          <p:cNvSpPr txBox="1"/>
          <p:nvPr/>
        </p:nvSpPr>
        <p:spPr>
          <a:xfrm>
            <a:off x="1500166" y="5643578"/>
            <a:ext cx="2143140" cy="369332"/>
          </a:xfrm>
          <a:prstGeom prst="rect">
            <a:avLst/>
          </a:prstGeom>
          <a:noFill/>
        </p:spPr>
        <p:txBody>
          <a:bodyPr wrap="square" rtlCol="0">
            <a:spAutoFit/>
          </a:bodyPr>
          <a:lstStyle/>
          <a:p>
            <a:r>
              <a:rPr lang="en-US" altLang="zh-CN" dirty="0" smtClean="0">
                <a:latin typeface="Calibri" pitchFamily="34" charset="0"/>
              </a:rPr>
              <a:t>Ours: 47 ms</a:t>
            </a:r>
            <a:endParaRPr lang="zh-CN" altLang="en-US" dirty="0">
              <a:latin typeface="Calibri" pitchFamily="34" charset="0"/>
            </a:endParaRPr>
          </a:p>
        </p:txBody>
      </p:sp>
      <p:sp>
        <p:nvSpPr>
          <p:cNvPr id="8" name="TextBox 7"/>
          <p:cNvSpPr txBox="1"/>
          <p:nvPr/>
        </p:nvSpPr>
        <p:spPr>
          <a:xfrm>
            <a:off x="5572132" y="5643578"/>
            <a:ext cx="2571768" cy="369332"/>
          </a:xfrm>
          <a:prstGeom prst="rect">
            <a:avLst/>
          </a:prstGeom>
          <a:noFill/>
        </p:spPr>
        <p:txBody>
          <a:bodyPr wrap="square" rtlCol="0">
            <a:spAutoFit/>
          </a:bodyPr>
          <a:lstStyle/>
          <a:p>
            <a:r>
              <a:rPr lang="en-US" altLang="zh-CN" dirty="0" smtClean="0">
                <a:latin typeface="Calibri" pitchFamily="34" charset="0"/>
              </a:rPr>
              <a:t>Path tracing: 48min</a:t>
            </a:r>
            <a:endParaRPr lang="zh-CN" altLang="en-US" dirty="0">
              <a:latin typeface="Calibri" pitchFamily="34" charset="0"/>
            </a:endParaRPr>
          </a:p>
        </p:txBody>
      </p:sp>
      <p:sp>
        <p:nvSpPr>
          <p:cNvPr id="12" name="TextBox 11"/>
          <p:cNvSpPr txBox="1"/>
          <p:nvPr/>
        </p:nvSpPr>
        <p:spPr>
          <a:xfrm>
            <a:off x="3000364" y="5929330"/>
            <a:ext cx="3500462" cy="461665"/>
          </a:xfrm>
          <a:prstGeom prst="rect">
            <a:avLst/>
          </a:prstGeom>
          <a:noFill/>
        </p:spPr>
        <p:txBody>
          <a:bodyPr wrap="square" rtlCol="0">
            <a:spAutoFit/>
          </a:bodyPr>
          <a:lstStyle/>
          <a:p>
            <a:pPr algn="ctr"/>
            <a:r>
              <a:rPr lang="en-US" altLang="zh-CN" sz="2400" dirty="0" smtClean="0"/>
              <a:t>Indirect shadows </a:t>
            </a:r>
            <a:endParaRPr lang="zh-CN" altLang="en-US" sz="2400" dirty="0"/>
          </a:p>
        </p:txBody>
      </p:sp>
      <p:sp>
        <p:nvSpPr>
          <p:cNvPr id="9" name="TextBox 8"/>
          <p:cNvSpPr txBox="1"/>
          <p:nvPr/>
        </p:nvSpPr>
        <p:spPr>
          <a:xfrm>
            <a:off x="357158" y="1071546"/>
            <a:ext cx="5643602" cy="369332"/>
          </a:xfrm>
          <a:prstGeom prst="rect">
            <a:avLst/>
          </a:prstGeom>
          <a:noFill/>
        </p:spPr>
        <p:txBody>
          <a:bodyPr wrap="square" rtlCol="0">
            <a:spAutoFit/>
          </a:bodyPr>
          <a:lstStyle/>
          <a:p>
            <a:r>
              <a:rPr lang="en-US" altLang="zh-CN" dirty="0" smtClean="0">
                <a:latin typeface="Calibri" pitchFamily="34" charset="0"/>
              </a:rPr>
              <a:t>Both 512 x 512</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Ground Truth Comparison</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28</a:t>
            </a:fld>
            <a:endParaRPr lang="zh-CN" altLang="en-US" dirty="0"/>
          </a:p>
        </p:txBody>
      </p:sp>
      <p:pic>
        <p:nvPicPr>
          <p:cNvPr id="11266" name="Picture 2" descr="D:\MyWorks\paper\egsr10\fin\ring_photonmap.png"/>
          <p:cNvPicPr>
            <a:picLocks noChangeAspect="1" noChangeArrowheads="1"/>
          </p:cNvPicPr>
          <p:nvPr/>
        </p:nvPicPr>
        <p:blipFill>
          <a:blip r:embed="rId2"/>
          <a:srcRect l="18367" t="16327"/>
          <a:stretch>
            <a:fillRect/>
          </a:stretch>
        </p:blipFill>
        <p:spPr bwMode="auto">
          <a:xfrm>
            <a:off x="4643438" y="1428736"/>
            <a:ext cx="3833259" cy="3929090"/>
          </a:xfrm>
          <a:prstGeom prst="rect">
            <a:avLst/>
          </a:prstGeom>
          <a:noFill/>
        </p:spPr>
      </p:pic>
      <p:pic>
        <p:nvPicPr>
          <p:cNvPr id="11267" name="Picture 3" descr="D:\MyWorks\paper\egsr10\fin\ring_realtime.png"/>
          <p:cNvPicPr>
            <a:picLocks noChangeAspect="1" noChangeArrowheads="1"/>
          </p:cNvPicPr>
          <p:nvPr/>
        </p:nvPicPr>
        <p:blipFill>
          <a:blip r:embed="rId3"/>
          <a:srcRect l="18367" t="16327"/>
          <a:stretch>
            <a:fillRect/>
          </a:stretch>
        </p:blipFill>
        <p:spPr bwMode="auto">
          <a:xfrm>
            <a:off x="428596" y="1428736"/>
            <a:ext cx="3857652" cy="3954094"/>
          </a:xfrm>
          <a:prstGeom prst="rect">
            <a:avLst/>
          </a:prstGeom>
          <a:noFill/>
        </p:spPr>
      </p:pic>
      <p:sp>
        <p:nvSpPr>
          <p:cNvPr id="8" name="TextBox 7"/>
          <p:cNvSpPr txBox="1"/>
          <p:nvPr/>
        </p:nvSpPr>
        <p:spPr>
          <a:xfrm>
            <a:off x="5214942" y="5345684"/>
            <a:ext cx="2643206" cy="369332"/>
          </a:xfrm>
          <a:prstGeom prst="rect">
            <a:avLst/>
          </a:prstGeom>
          <a:noFill/>
        </p:spPr>
        <p:txBody>
          <a:bodyPr wrap="square" rtlCol="0">
            <a:spAutoFit/>
          </a:bodyPr>
          <a:lstStyle/>
          <a:p>
            <a:r>
              <a:rPr lang="en-US" altLang="zh-CN" dirty="0" smtClean="0">
                <a:latin typeface="Calibri" pitchFamily="34" charset="0"/>
              </a:rPr>
              <a:t>Photon Mapping: 5 min</a:t>
            </a:r>
            <a:endParaRPr lang="zh-CN" altLang="en-US" dirty="0">
              <a:latin typeface="Calibri" pitchFamily="34" charset="0"/>
            </a:endParaRPr>
          </a:p>
        </p:txBody>
      </p:sp>
      <p:sp>
        <p:nvSpPr>
          <p:cNvPr id="9" name="TextBox 8"/>
          <p:cNvSpPr txBox="1"/>
          <p:nvPr/>
        </p:nvSpPr>
        <p:spPr>
          <a:xfrm>
            <a:off x="2786050" y="5857892"/>
            <a:ext cx="3500462" cy="461665"/>
          </a:xfrm>
          <a:prstGeom prst="rect">
            <a:avLst/>
          </a:prstGeom>
          <a:noFill/>
        </p:spPr>
        <p:txBody>
          <a:bodyPr wrap="square" rtlCol="0">
            <a:spAutoFit/>
          </a:bodyPr>
          <a:lstStyle/>
          <a:p>
            <a:pPr algn="ctr"/>
            <a:r>
              <a:rPr lang="en-US" altLang="zh-CN" sz="2400" dirty="0" smtClean="0"/>
              <a:t>Caustics</a:t>
            </a:r>
            <a:endParaRPr lang="zh-CN" altLang="en-US" sz="2400" dirty="0"/>
          </a:p>
        </p:txBody>
      </p:sp>
      <p:sp>
        <p:nvSpPr>
          <p:cNvPr id="10" name="TextBox 9"/>
          <p:cNvSpPr txBox="1"/>
          <p:nvPr/>
        </p:nvSpPr>
        <p:spPr>
          <a:xfrm>
            <a:off x="357158" y="1071546"/>
            <a:ext cx="5643602" cy="369332"/>
          </a:xfrm>
          <a:prstGeom prst="rect">
            <a:avLst/>
          </a:prstGeom>
          <a:noFill/>
        </p:spPr>
        <p:txBody>
          <a:bodyPr wrap="square" rtlCol="0">
            <a:spAutoFit/>
          </a:bodyPr>
          <a:lstStyle/>
          <a:p>
            <a:r>
              <a:rPr lang="en-US" altLang="zh-CN" dirty="0" smtClean="0">
                <a:latin typeface="Calibri" pitchFamily="34" charset="0"/>
              </a:rPr>
              <a:t>Both 512 x 512</a:t>
            </a:r>
            <a:endParaRPr lang="zh-CN" altLang="en-US" dirty="0">
              <a:latin typeface="Calibri" pitchFamily="34" charset="0"/>
            </a:endParaRPr>
          </a:p>
        </p:txBody>
      </p:sp>
      <p:sp>
        <p:nvSpPr>
          <p:cNvPr id="11" name="TextBox 10"/>
          <p:cNvSpPr txBox="1"/>
          <p:nvPr/>
        </p:nvSpPr>
        <p:spPr>
          <a:xfrm>
            <a:off x="1500166" y="5345684"/>
            <a:ext cx="2143140" cy="369332"/>
          </a:xfrm>
          <a:prstGeom prst="rect">
            <a:avLst/>
          </a:prstGeom>
          <a:noFill/>
        </p:spPr>
        <p:txBody>
          <a:bodyPr wrap="square" rtlCol="0">
            <a:spAutoFit/>
          </a:bodyPr>
          <a:lstStyle/>
          <a:p>
            <a:r>
              <a:rPr lang="en-US" altLang="zh-CN" dirty="0" smtClean="0">
                <a:latin typeface="Calibri" pitchFamily="34" charset="0"/>
              </a:rPr>
              <a:t>Ours: 26 ms</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Ground Truth Comparison</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29</a:t>
            </a:fld>
            <a:endParaRPr lang="zh-CN" altLang="en-US" dirty="0"/>
          </a:p>
        </p:txBody>
      </p:sp>
      <p:pic>
        <p:nvPicPr>
          <p:cNvPr id="10242" name="Picture 2" descr="D:\MyWorks\paper\egsr10\fin\room5-pathtrace.png"/>
          <p:cNvPicPr>
            <a:picLocks noChangeAspect="1" noChangeArrowheads="1"/>
          </p:cNvPicPr>
          <p:nvPr/>
        </p:nvPicPr>
        <p:blipFill>
          <a:blip r:embed="rId2"/>
          <a:srcRect/>
          <a:stretch>
            <a:fillRect/>
          </a:stretch>
        </p:blipFill>
        <p:spPr bwMode="auto">
          <a:xfrm>
            <a:off x="4786314" y="1428736"/>
            <a:ext cx="3929090" cy="3929090"/>
          </a:xfrm>
          <a:prstGeom prst="rect">
            <a:avLst/>
          </a:prstGeom>
          <a:noFill/>
        </p:spPr>
      </p:pic>
      <p:sp>
        <p:nvSpPr>
          <p:cNvPr id="7" name="TextBox 6"/>
          <p:cNvSpPr txBox="1"/>
          <p:nvPr/>
        </p:nvSpPr>
        <p:spPr>
          <a:xfrm>
            <a:off x="1500166" y="5357826"/>
            <a:ext cx="2143140" cy="369332"/>
          </a:xfrm>
          <a:prstGeom prst="rect">
            <a:avLst/>
          </a:prstGeom>
          <a:noFill/>
        </p:spPr>
        <p:txBody>
          <a:bodyPr wrap="square" rtlCol="0">
            <a:spAutoFit/>
          </a:bodyPr>
          <a:lstStyle/>
          <a:p>
            <a:r>
              <a:rPr lang="en-US" altLang="zh-CN" dirty="0" smtClean="0">
                <a:latin typeface="Calibri" pitchFamily="34" charset="0"/>
              </a:rPr>
              <a:t>Ours: 77 ms</a:t>
            </a:r>
            <a:endParaRPr lang="zh-CN" altLang="en-US" dirty="0">
              <a:latin typeface="Calibri" pitchFamily="34" charset="0"/>
            </a:endParaRPr>
          </a:p>
        </p:txBody>
      </p:sp>
      <p:sp>
        <p:nvSpPr>
          <p:cNvPr id="8" name="TextBox 7"/>
          <p:cNvSpPr txBox="1"/>
          <p:nvPr/>
        </p:nvSpPr>
        <p:spPr>
          <a:xfrm>
            <a:off x="5857884" y="5357826"/>
            <a:ext cx="2357454" cy="369332"/>
          </a:xfrm>
          <a:prstGeom prst="rect">
            <a:avLst/>
          </a:prstGeom>
          <a:noFill/>
        </p:spPr>
        <p:txBody>
          <a:bodyPr wrap="square" rtlCol="0">
            <a:spAutoFit/>
          </a:bodyPr>
          <a:lstStyle/>
          <a:p>
            <a:r>
              <a:rPr lang="en-US" altLang="zh-CN" dirty="0" smtClean="0">
                <a:latin typeface="Calibri" pitchFamily="34" charset="0"/>
              </a:rPr>
              <a:t>Path tracing: 137 min</a:t>
            </a:r>
            <a:endParaRPr lang="zh-CN" altLang="en-US" dirty="0">
              <a:latin typeface="Calibri" pitchFamily="34" charset="0"/>
            </a:endParaRPr>
          </a:p>
        </p:txBody>
      </p:sp>
      <p:pic>
        <p:nvPicPr>
          <p:cNvPr id="10244" name="Picture 4" descr="D:\MyWorks\paper\egsr10\fin\room5-realtime.png"/>
          <p:cNvPicPr>
            <a:picLocks noChangeAspect="1" noChangeArrowheads="1"/>
          </p:cNvPicPr>
          <p:nvPr/>
        </p:nvPicPr>
        <p:blipFill>
          <a:blip r:embed="rId3"/>
          <a:srcRect/>
          <a:stretch>
            <a:fillRect/>
          </a:stretch>
        </p:blipFill>
        <p:spPr bwMode="auto">
          <a:xfrm>
            <a:off x="428596" y="1428736"/>
            <a:ext cx="3929090" cy="3929090"/>
          </a:xfrm>
          <a:prstGeom prst="rect">
            <a:avLst/>
          </a:prstGeom>
          <a:noFill/>
        </p:spPr>
      </p:pic>
      <p:sp>
        <p:nvSpPr>
          <p:cNvPr id="9" name="TextBox 8"/>
          <p:cNvSpPr txBox="1"/>
          <p:nvPr/>
        </p:nvSpPr>
        <p:spPr>
          <a:xfrm>
            <a:off x="357158" y="1071546"/>
            <a:ext cx="5643602" cy="369332"/>
          </a:xfrm>
          <a:prstGeom prst="rect">
            <a:avLst/>
          </a:prstGeom>
          <a:noFill/>
        </p:spPr>
        <p:txBody>
          <a:bodyPr wrap="square" rtlCol="0">
            <a:spAutoFit/>
          </a:bodyPr>
          <a:lstStyle/>
          <a:p>
            <a:r>
              <a:rPr lang="en-US" altLang="zh-CN" dirty="0" smtClean="0">
                <a:latin typeface="Calibri" pitchFamily="34" charset="0"/>
              </a:rPr>
              <a:t>Both 512 x 512</a:t>
            </a:r>
            <a:endParaRPr lang="zh-CN" altLang="en-US"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Previous Work</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Interactive GI for dynamic scenes</a:t>
            </a:r>
          </a:p>
          <a:p>
            <a:pPr lvl="1"/>
            <a:r>
              <a:rPr lang="en-US" altLang="zh-CN" dirty="0" smtClean="0"/>
              <a:t>VPL, Instant Radiosity</a:t>
            </a:r>
          </a:p>
          <a:p>
            <a:pPr lvl="2"/>
            <a:r>
              <a:rPr lang="en-US" altLang="zh-CN" dirty="0" smtClean="0"/>
              <a:t>[Keller 97]</a:t>
            </a:r>
          </a:p>
          <a:p>
            <a:pPr lvl="2"/>
            <a:r>
              <a:rPr lang="en-US" altLang="zh-CN" dirty="0" smtClean="0"/>
              <a:t>Low frequency reflection </a:t>
            </a:r>
          </a:p>
          <a:p>
            <a:pPr lvl="2"/>
            <a:r>
              <a:rPr lang="en-US" altLang="zh-CN" dirty="0" smtClean="0"/>
              <a:t>Visibility is expensive</a:t>
            </a:r>
          </a:p>
          <a:p>
            <a:pPr lvl="1"/>
            <a:r>
              <a:rPr lang="en-US" altLang="zh-CN" dirty="0" smtClean="0"/>
              <a:t>SSAO,SSDO</a:t>
            </a:r>
          </a:p>
          <a:p>
            <a:pPr lvl="2"/>
            <a:r>
              <a:rPr lang="en-US" altLang="zh-CN" dirty="0" smtClean="0"/>
              <a:t>Simple and fast</a:t>
            </a:r>
          </a:p>
          <a:p>
            <a:pPr lvl="2"/>
            <a:r>
              <a:rPr lang="en-US" altLang="zh-CN" dirty="0" smtClean="0"/>
              <a:t>Approximate, not physics based</a:t>
            </a:r>
          </a:p>
          <a:p>
            <a:pPr lvl="1"/>
            <a:r>
              <a:rPr lang="en-US" altLang="zh-CN" dirty="0" smtClean="0"/>
              <a:t>Photon mapping</a:t>
            </a:r>
          </a:p>
          <a:p>
            <a:pPr lvl="2"/>
            <a:r>
              <a:rPr lang="en-US" altLang="zh-CN" dirty="0" smtClean="0"/>
              <a:t>Handle all frequency with visibility</a:t>
            </a:r>
          </a:p>
          <a:p>
            <a:pPr lvl="2"/>
            <a:r>
              <a:rPr lang="en-US" altLang="zh-CN" dirty="0" smtClean="0"/>
              <a:t>Require spatial index structure </a:t>
            </a:r>
          </a:p>
          <a:p>
            <a:pPr lvl="3"/>
            <a:r>
              <a:rPr lang="en-US" altLang="zh-CN" dirty="0" smtClean="0"/>
              <a:t>Pre-computed on CPU</a:t>
            </a:r>
            <a:r>
              <a:rPr lang="en-US" sz="2400" dirty="0" smtClean="0">
                <a:solidFill>
                  <a:schemeClr val="tx1">
                    <a:lumMod val="95000"/>
                  </a:schemeClr>
                </a:solidFill>
                <a:latin typeface="Calibri" pitchFamily="34" charset="0"/>
              </a:rPr>
              <a:t> </a:t>
            </a:r>
            <a:r>
              <a:rPr lang="en-US" sz="1900" dirty="0" smtClean="0">
                <a:solidFill>
                  <a:schemeClr val="tx2">
                    <a:lumMod val="75000"/>
                  </a:schemeClr>
                </a:solidFill>
                <a:latin typeface="Calibri" pitchFamily="34" charset="0"/>
              </a:rPr>
              <a:t>[McGuire 09]</a:t>
            </a:r>
            <a:r>
              <a:rPr lang="en-US" altLang="zh-CN" sz="1700" dirty="0" smtClean="0">
                <a:solidFill>
                  <a:schemeClr val="tx2">
                    <a:lumMod val="75000"/>
                  </a:schemeClr>
                </a:solidFill>
              </a:rPr>
              <a:t>, </a:t>
            </a:r>
            <a:r>
              <a:rPr lang="en-US" altLang="zh-CN" dirty="0" smtClean="0"/>
              <a:t>or</a:t>
            </a:r>
          </a:p>
          <a:p>
            <a:pPr lvl="3"/>
            <a:r>
              <a:rPr lang="en-US" altLang="zh-CN" dirty="0" smtClean="0"/>
              <a:t>Complicated implementation on GPU </a:t>
            </a:r>
            <a:r>
              <a:rPr lang="en-US" altLang="zh-CN" sz="1900" dirty="0" smtClean="0">
                <a:solidFill>
                  <a:schemeClr val="tx2">
                    <a:lumMod val="75000"/>
                  </a:schemeClr>
                </a:solidFill>
                <a:latin typeface="Calibri" pitchFamily="34" charset="0"/>
              </a:rPr>
              <a:t>[Wang 09]</a:t>
            </a:r>
            <a:endParaRPr lang="en-US" altLang="zh-CN" dirty="0" smtClean="0">
              <a:solidFill>
                <a:schemeClr val="tx2">
                  <a:lumMod val="75000"/>
                </a:schemeClr>
              </a:solidFill>
              <a:latin typeface="Calibri" pitchFamily="34" charset="0"/>
            </a:endParaRPr>
          </a:p>
          <a:p>
            <a:pPr lvl="2"/>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a:t>
            </a:fld>
            <a:endParaRPr lang="zh-CN" altLang="en-US"/>
          </a:p>
        </p:txBody>
      </p:sp>
      <p:pic>
        <p:nvPicPr>
          <p:cNvPr id="1026" name="Picture 2"/>
          <p:cNvPicPr>
            <a:picLocks noChangeAspect="1" noChangeArrowheads="1"/>
          </p:cNvPicPr>
          <p:nvPr/>
        </p:nvPicPr>
        <p:blipFill>
          <a:blip r:embed="rId3" cstate="print"/>
          <a:srcRect r="21368"/>
          <a:stretch>
            <a:fillRect/>
          </a:stretch>
        </p:blipFill>
        <p:spPr bwMode="auto">
          <a:xfrm>
            <a:off x="7092280" y="1340768"/>
            <a:ext cx="1132426" cy="115212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092280" y="3284984"/>
            <a:ext cx="1187772" cy="1089096"/>
          </a:xfrm>
          <a:prstGeom prst="rect">
            <a:avLst/>
          </a:prstGeom>
          <a:noFill/>
          <a:ln w="9525">
            <a:noFill/>
            <a:miter lim="800000"/>
            <a:headEnd/>
            <a:tailEnd/>
          </a:ln>
        </p:spPr>
      </p:pic>
      <p:pic>
        <p:nvPicPr>
          <p:cNvPr id="1029" name="Picture 5"/>
          <p:cNvPicPr>
            <a:picLocks noChangeAspect="1" noChangeArrowheads="1"/>
          </p:cNvPicPr>
          <p:nvPr/>
        </p:nvPicPr>
        <p:blipFill>
          <a:blip r:embed="rId5"/>
          <a:srcRect l="32281" t="19760" r="14563"/>
          <a:stretch>
            <a:fillRect/>
          </a:stretch>
        </p:blipFill>
        <p:spPr bwMode="auto">
          <a:xfrm>
            <a:off x="7092280" y="5013176"/>
            <a:ext cx="1152128" cy="10869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30</a:t>
            </a:fld>
            <a:endParaRPr lang="zh-CN" altLang="en-US" dirty="0"/>
          </a:p>
        </p:txBody>
      </p:sp>
      <p:graphicFrame>
        <p:nvGraphicFramePr>
          <p:cNvPr id="5" name="内容占位符 5"/>
          <p:cNvGraphicFramePr>
            <a:graphicFrameLocks noGrp="1"/>
          </p:cNvGraphicFramePr>
          <p:nvPr>
            <p:ph idx="1"/>
          </p:nvPr>
        </p:nvGraphicFramePr>
        <p:xfrm>
          <a:off x="323528" y="1916832"/>
          <a:ext cx="8286810" cy="3606800"/>
        </p:xfrm>
        <a:graphic>
          <a:graphicData uri="http://schemas.openxmlformats.org/drawingml/2006/table">
            <a:tbl>
              <a:tblPr firstRow="1" bandRow="1">
                <a:tableStyleId>{6E25E649-3F16-4E02-A733-19D2CDBF48F0}</a:tableStyleId>
              </a:tblPr>
              <a:tblGrid>
                <a:gridCol w="1657362"/>
                <a:gridCol w="1657362"/>
                <a:gridCol w="1657362"/>
                <a:gridCol w="1657362"/>
                <a:gridCol w="1657362"/>
              </a:tblGrid>
              <a:tr h="370840">
                <a:tc>
                  <a:txBody>
                    <a:bodyPr/>
                    <a:lstStyle/>
                    <a:p>
                      <a:pPr algn="ctr"/>
                      <a:r>
                        <a:rPr lang="en-US" altLang="zh-CN" b="1" dirty="0" smtClean="0">
                          <a:latin typeface="黑体" pitchFamily="2" charset="-122"/>
                          <a:ea typeface="黑体" pitchFamily="2" charset="-122"/>
                        </a:rPr>
                        <a:t>Scene</a:t>
                      </a:r>
                      <a:endParaRPr lang="zh-CN" altLang="en-US" b="1" dirty="0">
                        <a:latin typeface="黑体" pitchFamily="2" charset="-122"/>
                        <a:ea typeface="黑体" pitchFamily="2" charset="-122"/>
                      </a:endParaRPr>
                    </a:p>
                  </a:txBody>
                  <a:tcPr anchor="ctr">
                    <a:lnL w="38100" cap="flat" cmpd="sng" algn="ctr">
                      <a:solidFill>
                        <a:schemeClr val="tx2">
                          <a:lumMod val="25000"/>
                        </a:schemeClr>
                      </a:solidFill>
                      <a:prstDash val="solid"/>
                      <a:round/>
                      <a:headEnd type="none" w="med" len="med"/>
                      <a:tailEnd type="none" w="med" len="med"/>
                    </a:lnL>
                    <a:lnT w="38100" cap="flat" cmpd="sng" algn="ctr">
                      <a:solidFill>
                        <a:schemeClr val="tx2">
                          <a:lumMod val="25000"/>
                        </a:schemeClr>
                      </a:solidFill>
                      <a:prstDash val="solid"/>
                      <a:round/>
                      <a:headEnd type="none" w="med" len="med"/>
                      <a:tailEnd type="none" w="med" len="med"/>
                    </a:lnT>
                    <a:solidFill>
                      <a:schemeClr val="tx2">
                        <a:lumMod val="25000"/>
                      </a:schemeClr>
                    </a:solidFill>
                  </a:tcPr>
                </a:tc>
                <a:tc>
                  <a:txBody>
                    <a:bodyPr/>
                    <a:lstStyle/>
                    <a:p>
                      <a:pPr algn="ctr"/>
                      <a:r>
                        <a:rPr lang="en-US" altLang="zh-CN" b="1" dirty="0" smtClean="0">
                          <a:latin typeface="黑体" pitchFamily="2" charset="-122"/>
                          <a:ea typeface="黑体" pitchFamily="2" charset="-122"/>
                        </a:rPr>
                        <a:t>Triangles</a:t>
                      </a:r>
                      <a:endParaRPr lang="zh-CN" altLang="en-US" b="1" dirty="0">
                        <a:latin typeface="黑体" pitchFamily="2" charset="-122"/>
                        <a:ea typeface="黑体" pitchFamily="2" charset="-122"/>
                      </a:endParaRPr>
                    </a:p>
                  </a:txBody>
                  <a:tcPr anchor="ctr">
                    <a:lnT w="38100" cap="flat" cmpd="sng" algn="ctr">
                      <a:solidFill>
                        <a:schemeClr val="tx2">
                          <a:lumMod val="25000"/>
                        </a:schemeClr>
                      </a:solidFill>
                      <a:prstDash val="solid"/>
                      <a:round/>
                      <a:headEnd type="none" w="med" len="med"/>
                      <a:tailEnd type="none" w="med" len="med"/>
                    </a:lnT>
                    <a:solidFill>
                      <a:schemeClr val="tx2">
                        <a:lumMod val="25000"/>
                      </a:schemeClr>
                    </a:solidFill>
                  </a:tcPr>
                </a:tc>
                <a:tc>
                  <a:txBody>
                    <a:bodyPr/>
                    <a:lstStyle/>
                    <a:p>
                      <a:pPr algn="ctr"/>
                      <a:r>
                        <a:rPr lang="en-US" altLang="zh-CN" b="1" dirty="0" smtClean="0">
                          <a:latin typeface="黑体" pitchFamily="2" charset="-122"/>
                          <a:ea typeface="黑体" pitchFamily="2" charset="-122"/>
                        </a:rPr>
                        <a:t>Global</a:t>
                      </a:r>
                    </a:p>
                    <a:p>
                      <a:pPr algn="ctr"/>
                      <a:r>
                        <a:rPr lang="en-US" altLang="zh-CN" b="1" baseline="0" dirty="0" smtClean="0">
                          <a:latin typeface="黑体" pitchFamily="2" charset="-122"/>
                          <a:ea typeface="黑体" pitchFamily="2" charset="-122"/>
                        </a:rPr>
                        <a:t> Photons</a:t>
                      </a:r>
                      <a:endParaRPr lang="zh-CN" altLang="en-US" b="1" dirty="0">
                        <a:latin typeface="黑体" pitchFamily="2" charset="-122"/>
                        <a:ea typeface="黑体" pitchFamily="2" charset="-122"/>
                      </a:endParaRPr>
                    </a:p>
                  </a:txBody>
                  <a:tcPr anchor="ctr">
                    <a:lnT w="38100" cap="flat" cmpd="sng" algn="ctr">
                      <a:solidFill>
                        <a:schemeClr val="tx2">
                          <a:lumMod val="25000"/>
                        </a:schemeClr>
                      </a:solidFill>
                      <a:prstDash val="solid"/>
                      <a:round/>
                      <a:headEnd type="none" w="med" len="med"/>
                      <a:tailEnd type="none" w="med" len="med"/>
                    </a:lnT>
                    <a:solidFill>
                      <a:schemeClr val="tx2">
                        <a:lumMod val="25000"/>
                      </a:schemeClr>
                    </a:solidFill>
                  </a:tcPr>
                </a:tc>
                <a:tc>
                  <a:txBody>
                    <a:bodyPr/>
                    <a:lstStyle/>
                    <a:p>
                      <a:pPr algn="ctr"/>
                      <a:r>
                        <a:rPr lang="en-US" altLang="zh-CN" b="1" dirty="0" smtClean="0">
                          <a:latin typeface="黑体" pitchFamily="2" charset="-122"/>
                          <a:ea typeface="黑体" pitchFamily="2" charset="-122"/>
                        </a:rPr>
                        <a:t>Caustic</a:t>
                      </a:r>
                      <a:r>
                        <a:rPr lang="en-US" altLang="zh-CN" b="1" baseline="0" dirty="0" smtClean="0">
                          <a:latin typeface="黑体" pitchFamily="2" charset="-122"/>
                          <a:ea typeface="黑体" pitchFamily="2" charset="-122"/>
                        </a:rPr>
                        <a:t> Photons</a:t>
                      </a:r>
                      <a:endParaRPr lang="zh-CN" altLang="en-US" b="1" dirty="0">
                        <a:latin typeface="黑体" pitchFamily="2" charset="-122"/>
                        <a:ea typeface="黑体" pitchFamily="2" charset="-122"/>
                      </a:endParaRPr>
                    </a:p>
                  </a:txBody>
                  <a:tcPr anchor="ctr">
                    <a:lnT w="38100" cap="flat" cmpd="sng" algn="ctr">
                      <a:solidFill>
                        <a:schemeClr val="tx2">
                          <a:lumMod val="25000"/>
                        </a:schemeClr>
                      </a:solidFill>
                      <a:prstDash val="solid"/>
                      <a:round/>
                      <a:headEnd type="none" w="med" len="med"/>
                      <a:tailEnd type="none" w="med" len="med"/>
                    </a:lnT>
                    <a:solidFill>
                      <a:schemeClr val="tx2">
                        <a:lumMod val="25000"/>
                      </a:schemeClr>
                    </a:solidFill>
                  </a:tcPr>
                </a:tc>
                <a:tc>
                  <a:txBody>
                    <a:bodyPr/>
                    <a:lstStyle/>
                    <a:p>
                      <a:pPr algn="ctr"/>
                      <a:r>
                        <a:rPr lang="en-US" altLang="zh-CN" b="1" dirty="0" smtClean="0">
                          <a:latin typeface="黑体" pitchFamily="2" charset="-122"/>
                          <a:ea typeface="黑体" pitchFamily="2" charset="-122"/>
                        </a:rPr>
                        <a:t>FPS</a:t>
                      </a:r>
                      <a:endParaRPr lang="zh-CN" altLang="en-US" b="1" dirty="0">
                        <a:latin typeface="黑体" pitchFamily="2" charset="-122"/>
                        <a:ea typeface="黑体" pitchFamily="2" charset="-122"/>
                      </a:endParaRPr>
                    </a:p>
                  </a:txBody>
                  <a:tcPr anchor="ctr">
                    <a:lnR w="38100" cap="flat" cmpd="sng" algn="ctr">
                      <a:solidFill>
                        <a:schemeClr val="tx2">
                          <a:lumMod val="25000"/>
                        </a:schemeClr>
                      </a:solidFill>
                      <a:prstDash val="solid"/>
                      <a:round/>
                      <a:headEnd type="none" w="med" len="med"/>
                      <a:tailEnd type="none" w="med" len="med"/>
                    </a:lnR>
                    <a:lnT w="38100" cap="flat" cmpd="sng" algn="ctr">
                      <a:solidFill>
                        <a:schemeClr val="tx2">
                          <a:lumMod val="25000"/>
                        </a:schemeClr>
                      </a:solidFill>
                      <a:prstDash val="solid"/>
                      <a:round/>
                      <a:headEnd type="none" w="med" len="med"/>
                      <a:tailEnd type="none" w="med" len="med"/>
                    </a:lnT>
                    <a:solidFill>
                      <a:schemeClr val="tx2">
                        <a:lumMod val="25000"/>
                      </a:schemeClr>
                    </a:solidFill>
                  </a:tcPr>
                </a:tc>
              </a:tr>
              <a:tr h="370840">
                <a:tc>
                  <a:txBody>
                    <a:bodyPr/>
                    <a:lstStyle/>
                    <a:p>
                      <a:pPr algn="ctr"/>
                      <a:r>
                        <a:rPr lang="en-US" altLang="zh-CN" dirty="0" smtClean="0">
                          <a:latin typeface="Cambria" pitchFamily="18" charset="0"/>
                          <a:ea typeface="+mj-ea"/>
                        </a:rPr>
                        <a:t>Box1</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15K </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376K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0</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11.4</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Water</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21K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91K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89K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12.8</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Room1</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84K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403K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2.9K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5.4</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err="1" smtClean="0">
                          <a:latin typeface="Cambria" pitchFamily="18" charset="0"/>
                          <a:ea typeface="+mj-ea"/>
                        </a:rPr>
                        <a:t>Sibenik</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79K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739K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0</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5.5</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Box2</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58K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464K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0</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9.2</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Room2</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101K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368K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0</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7.5</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Ring</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tcPr>
                </a:tc>
                <a:tc>
                  <a:txBody>
                    <a:bodyPr/>
                    <a:lstStyle/>
                    <a:p>
                      <a:pPr algn="ctr"/>
                      <a:r>
                        <a:rPr lang="en-US" altLang="zh-CN" dirty="0" smtClean="0">
                          <a:latin typeface="Cambria" pitchFamily="18" charset="0"/>
                          <a:ea typeface="+mj-ea"/>
                        </a:rPr>
                        <a:t>2.1K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0</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164K</a:t>
                      </a:r>
                      <a:endParaRPr lang="zh-CN" altLang="en-US" dirty="0">
                        <a:latin typeface="Cambria" pitchFamily="18" charset="0"/>
                        <a:ea typeface="+mj-ea"/>
                      </a:endParaRPr>
                    </a:p>
                  </a:txBody>
                  <a:tcPr/>
                </a:tc>
                <a:tc>
                  <a:txBody>
                    <a:bodyPr/>
                    <a:lstStyle/>
                    <a:p>
                      <a:pPr algn="ctr"/>
                      <a:r>
                        <a:rPr lang="en-US" altLang="zh-CN" dirty="0" smtClean="0">
                          <a:latin typeface="Cambria" pitchFamily="18" charset="0"/>
                          <a:ea typeface="+mj-ea"/>
                        </a:rPr>
                        <a:t>28.2</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tcPr>
                </a:tc>
              </a:tr>
              <a:tr h="370840">
                <a:tc>
                  <a:txBody>
                    <a:bodyPr/>
                    <a:lstStyle/>
                    <a:p>
                      <a:pPr algn="ctr"/>
                      <a:r>
                        <a:rPr lang="en-US" altLang="zh-CN" dirty="0" smtClean="0">
                          <a:latin typeface="Cambria" pitchFamily="18" charset="0"/>
                          <a:ea typeface="+mj-ea"/>
                        </a:rPr>
                        <a:t>Under Water</a:t>
                      </a:r>
                      <a:endParaRPr lang="zh-CN" altLang="en-US" dirty="0">
                        <a:latin typeface="Cambria" pitchFamily="18" charset="0"/>
                        <a:ea typeface="+mj-ea"/>
                      </a:endParaRPr>
                    </a:p>
                  </a:txBody>
                  <a:tcPr>
                    <a:lnL w="38100" cap="flat" cmpd="sng" algn="ctr">
                      <a:solidFill>
                        <a:schemeClr val="tx2">
                          <a:lumMod val="25000"/>
                        </a:schemeClr>
                      </a:solidFill>
                      <a:prstDash val="solid"/>
                      <a:round/>
                      <a:headEnd type="none" w="med" len="med"/>
                      <a:tailEnd type="none" w="med" len="med"/>
                    </a:lnL>
                    <a:lnB w="38100" cap="flat" cmpd="sng" algn="ctr">
                      <a:solidFill>
                        <a:schemeClr val="tx2">
                          <a:lumMod val="25000"/>
                        </a:schemeClr>
                      </a:solidFill>
                      <a:prstDash val="solid"/>
                      <a:round/>
                      <a:headEnd type="none" w="med" len="med"/>
                      <a:tailEnd type="none" w="med" len="med"/>
                    </a:lnB>
                  </a:tcPr>
                </a:tc>
                <a:tc>
                  <a:txBody>
                    <a:bodyPr/>
                    <a:lstStyle/>
                    <a:p>
                      <a:pPr algn="ctr"/>
                      <a:r>
                        <a:rPr lang="en-US" altLang="zh-CN" dirty="0" smtClean="0">
                          <a:latin typeface="Cambria" pitchFamily="18" charset="0"/>
                          <a:ea typeface="+mj-ea"/>
                        </a:rPr>
                        <a:t>54K</a:t>
                      </a:r>
                      <a:endParaRPr lang="zh-CN" altLang="en-US" dirty="0">
                        <a:latin typeface="Cambria" pitchFamily="18" charset="0"/>
                        <a:ea typeface="+mj-ea"/>
                      </a:endParaRPr>
                    </a:p>
                  </a:txBody>
                  <a:tcPr>
                    <a:lnB w="38100" cap="flat" cmpd="sng" algn="ctr">
                      <a:solidFill>
                        <a:schemeClr val="tx2">
                          <a:lumMod val="25000"/>
                        </a:schemeClr>
                      </a:solidFill>
                      <a:prstDash val="solid"/>
                      <a:round/>
                      <a:headEnd type="none" w="med" len="med"/>
                      <a:tailEnd type="none" w="med" len="med"/>
                    </a:lnB>
                  </a:tcPr>
                </a:tc>
                <a:tc>
                  <a:txBody>
                    <a:bodyPr/>
                    <a:lstStyle/>
                    <a:p>
                      <a:pPr algn="ctr"/>
                      <a:r>
                        <a:rPr lang="en-US" altLang="zh-CN" dirty="0" smtClean="0">
                          <a:latin typeface="Cambria" pitchFamily="18" charset="0"/>
                          <a:ea typeface="+mj-ea"/>
                        </a:rPr>
                        <a:t>536K</a:t>
                      </a:r>
                      <a:endParaRPr lang="zh-CN" altLang="en-US" dirty="0">
                        <a:latin typeface="Cambria" pitchFamily="18" charset="0"/>
                        <a:ea typeface="+mj-ea"/>
                      </a:endParaRPr>
                    </a:p>
                  </a:txBody>
                  <a:tcPr>
                    <a:lnB w="38100" cap="flat" cmpd="sng" algn="ctr">
                      <a:solidFill>
                        <a:schemeClr val="tx2">
                          <a:lumMod val="25000"/>
                        </a:schemeClr>
                      </a:solidFill>
                      <a:prstDash val="solid"/>
                      <a:round/>
                      <a:headEnd type="none" w="med" len="med"/>
                      <a:tailEnd type="none" w="med" len="med"/>
                    </a:lnB>
                  </a:tcPr>
                </a:tc>
                <a:tc>
                  <a:txBody>
                    <a:bodyPr/>
                    <a:lstStyle/>
                    <a:p>
                      <a:pPr algn="ctr"/>
                      <a:r>
                        <a:rPr lang="en-US" altLang="zh-CN" dirty="0" smtClean="0">
                          <a:latin typeface="Cambria" pitchFamily="18" charset="0"/>
                          <a:ea typeface="+mj-ea"/>
                        </a:rPr>
                        <a:t>822K</a:t>
                      </a:r>
                      <a:endParaRPr lang="zh-CN" altLang="en-US" dirty="0">
                        <a:latin typeface="Cambria" pitchFamily="18" charset="0"/>
                        <a:ea typeface="+mj-ea"/>
                      </a:endParaRPr>
                    </a:p>
                  </a:txBody>
                  <a:tcPr>
                    <a:lnB w="38100" cap="flat" cmpd="sng" algn="ctr">
                      <a:solidFill>
                        <a:schemeClr val="tx2">
                          <a:lumMod val="25000"/>
                        </a:schemeClr>
                      </a:solidFill>
                      <a:prstDash val="solid"/>
                      <a:round/>
                      <a:headEnd type="none" w="med" len="med"/>
                      <a:tailEnd type="none" w="med" len="med"/>
                    </a:lnB>
                  </a:tcPr>
                </a:tc>
                <a:tc>
                  <a:txBody>
                    <a:bodyPr/>
                    <a:lstStyle/>
                    <a:p>
                      <a:pPr algn="ctr"/>
                      <a:r>
                        <a:rPr lang="en-US" altLang="zh-CN" dirty="0" smtClean="0">
                          <a:latin typeface="Cambria" pitchFamily="18" charset="0"/>
                          <a:ea typeface="+mj-ea"/>
                        </a:rPr>
                        <a:t>6.3</a:t>
                      </a:r>
                      <a:endParaRPr lang="zh-CN" altLang="en-US" dirty="0">
                        <a:latin typeface="Cambria" pitchFamily="18" charset="0"/>
                        <a:ea typeface="+mj-ea"/>
                      </a:endParaRPr>
                    </a:p>
                  </a:txBody>
                  <a:tcPr>
                    <a:lnR w="38100" cap="flat" cmpd="sng" algn="ctr">
                      <a:solidFill>
                        <a:schemeClr val="tx2">
                          <a:lumMod val="25000"/>
                        </a:schemeClr>
                      </a:solidFill>
                      <a:prstDash val="solid"/>
                      <a:round/>
                      <a:headEnd type="none" w="med" len="med"/>
                      <a:tailEnd type="none" w="med" len="med"/>
                    </a:lnR>
                    <a:lnB w="38100" cap="flat" cmpd="sng" algn="ctr">
                      <a:solidFill>
                        <a:schemeClr val="tx2">
                          <a:lumMod val="25000"/>
                        </a:schemeClr>
                      </a:solidFill>
                      <a:prstDash val="solid"/>
                      <a:round/>
                      <a:headEnd type="none" w="med" len="med"/>
                      <a:tailEnd type="none" w="med" len="med"/>
                    </a:lnB>
                  </a:tcPr>
                </a:tc>
              </a:tr>
            </a:tbl>
          </a:graphicData>
        </a:graphic>
      </p:graphicFrame>
      <p:sp>
        <p:nvSpPr>
          <p:cNvPr id="6" name="TextBox 5"/>
          <p:cNvSpPr txBox="1"/>
          <p:nvPr/>
        </p:nvSpPr>
        <p:spPr>
          <a:xfrm>
            <a:off x="357158" y="1285860"/>
            <a:ext cx="8391306" cy="369332"/>
          </a:xfrm>
          <a:prstGeom prst="rect">
            <a:avLst/>
          </a:prstGeom>
          <a:noFill/>
        </p:spPr>
        <p:txBody>
          <a:bodyPr wrap="square" rtlCol="0">
            <a:spAutoFit/>
          </a:bodyPr>
          <a:lstStyle/>
          <a:p>
            <a:r>
              <a:rPr lang="en-US" altLang="zh-CN" dirty="0" smtClean="0">
                <a:latin typeface="Calibri" pitchFamily="34" charset="0"/>
              </a:rPr>
              <a:t>On NVIDIA </a:t>
            </a:r>
            <a:r>
              <a:rPr lang="en-US" altLang="zh-CN" dirty="0" err="1" smtClean="0">
                <a:latin typeface="Calibri" pitchFamily="34" charset="0"/>
              </a:rPr>
              <a:t>Geforce</a:t>
            </a:r>
            <a:r>
              <a:rPr lang="en-US" altLang="zh-CN" dirty="0" smtClean="0">
                <a:latin typeface="Calibri" pitchFamily="34" charset="0"/>
              </a:rPr>
              <a:t> 260 </a:t>
            </a:r>
            <a:r>
              <a:rPr lang="en-US" altLang="zh-CN" dirty="0" smtClean="0">
                <a:latin typeface="Calibri" pitchFamily="34" charset="0"/>
              </a:rPr>
              <a:t>GTX    </a:t>
            </a:r>
            <a:r>
              <a:rPr lang="en-US" altLang="zh-CN" dirty="0" smtClean="0">
                <a:latin typeface="Calibri" pitchFamily="34" charset="0"/>
              </a:rPr>
              <a:t>@  </a:t>
            </a:r>
            <a:r>
              <a:rPr lang="en-US" altLang="zh-CN" dirty="0" smtClean="0">
                <a:latin typeface="Calibri" pitchFamily="34" charset="0"/>
              </a:rPr>
              <a:t>1024 </a:t>
            </a:r>
            <a:r>
              <a:rPr lang="en-US" altLang="zh-CN" dirty="0" smtClean="0">
                <a:latin typeface="Calibri" pitchFamily="34" charset="0"/>
              </a:rPr>
              <a:t>X </a:t>
            </a:r>
            <a:r>
              <a:rPr lang="en-US" altLang="zh-CN" dirty="0" smtClean="0">
                <a:latin typeface="Calibri" pitchFamily="34" charset="0"/>
              </a:rPr>
              <a:t>1024   with environment map @ 512 x 512 x 6</a:t>
            </a:r>
            <a:endParaRPr lang="zh-CN" altLang="en-US" dirty="0">
              <a:latin typeface="Calibri" pitchFamily="34" charset="0"/>
            </a:endParaRPr>
          </a:p>
        </p:txBody>
      </p:sp>
      <p:sp>
        <p:nvSpPr>
          <p:cNvPr id="7" name="TextBox 6"/>
          <p:cNvSpPr txBox="1"/>
          <p:nvPr/>
        </p:nvSpPr>
        <p:spPr>
          <a:xfrm>
            <a:off x="467544" y="5949280"/>
            <a:ext cx="6074510" cy="369332"/>
          </a:xfrm>
          <a:prstGeom prst="rect">
            <a:avLst/>
          </a:prstGeom>
          <a:noFill/>
        </p:spPr>
        <p:txBody>
          <a:bodyPr wrap="square" rtlCol="0">
            <a:spAutoFit/>
          </a:bodyPr>
          <a:lstStyle/>
          <a:p>
            <a:r>
              <a:rPr lang="en-US" altLang="zh-CN" dirty="0" smtClean="0"/>
              <a:t>Principle : High </a:t>
            </a:r>
            <a:r>
              <a:rPr lang="en-US" altLang="zh-CN" dirty="0" smtClean="0"/>
              <a:t>quality first</a:t>
            </a: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Performance/Quality</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31</a:t>
            </a:fld>
            <a:endParaRPr lang="zh-CN" altLang="en-US" dirty="0"/>
          </a:p>
        </p:txBody>
      </p:sp>
      <p:pic>
        <p:nvPicPr>
          <p:cNvPr id="5122" name="Picture 2" descr="D:\MyWorks\picture\DXTest 2010-06-22 19-25-40-82.png"/>
          <p:cNvPicPr>
            <a:picLocks noChangeAspect="1" noChangeArrowheads="1"/>
          </p:cNvPicPr>
          <p:nvPr/>
        </p:nvPicPr>
        <p:blipFill>
          <a:blip r:embed="rId2">
            <a:lum bright="10000" contrast="10000"/>
          </a:blip>
          <a:srcRect l="18113" t="14088" r="13461" b="9435"/>
          <a:stretch>
            <a:fillRect/>
          </a:stretch>
        </p:blipFill>
        <p:spPr bwMode="auto">
          <a:xfrm>
            <a:off x="928662" y="1285860"/>
            <a:ext cx="3571900" cy="3992123"/>
          </a:xfrm>
          <a:prstGeom prst="rect">
            <a:avLst/>
          </a:prstGeom>
          <a:noFill/>
        </p:spPr>
      </p:pic>
      <p:pic>
        <p:nvPicPr>
          <p:cNvPr id="5123" name="Picture 3" descr="D:\MyWorks\picture\DXTest 2010-06-22 19-39-38-59.png"/>
          <p:cNvPicPr>
            <a:picLocks noChangeAspect="1" noChangeArrowheads="1"/>
          </p:cNvPicPr>
          <p:nvPr/>
        </p:nvPicPr>
        <p:blipFill>
          <a:blip r:embed="rId3">
            <a:lum bright="10000" contrast="10000"/>
          </a:blip>
          <a:srcRect l="18000" t="14000" r="14000" b="10000"/>
          <a:stretch>
            <a:fillRect/>
          </a:stretch>
        </p:blipFill>
        <p:spPr bwMode="auto">
          <a:xfrm>
            <a:off x="5143504" y="1285860"/>
            <a:ext cx="3579420" cy="4000528"/>
          </a:xfrm>
          <a:prstGeom prst="rect">
            <a:avLst/>
          </a:prstGeom>
          <a:noFill/>
        </p:spPr>
      </p:pic>
      <p:sp>
        <p:nvSpPr>
          <p:cNvPr id="7" name="TextBox 6"/>
          <p:cNvSpPr txBox="1"/>
          <p:nvPr/>
        </p:nvSpPr>
        <p:spPr>
          <a:xfrm>
            <a:off x="1000100" y="1285860"/>
            <a:ext cx="2643206" cy="369332"/>
          </a:xfrm>
          <a:prstGeom prst="rect">
            <a:avLst/>
          </a:prstGeom>
          <a:noFill/>
        </p:spPr>
        <p:txBody>
          <a:bodyPr wrap="square" rtlCol="0">
            <a:spAutoFit/>
          </a:bodyPr>
          <a:lstStyle/>
          <a:p>
            <a:pPr algn="ctr"/>
            <a:r>
              <a:rPr lang="en-US" altLang="zh-CN" dirty="0" smtClean="0">
                <a:latin typeface="Calibri" pitchFamily="34" charset="0"/>
              </a:rPr>
              <a:t>776k photons @ 11 FPS </a:t>
            </a:r>
            <a:endParaRPr lang="zh-CN" altLang="en-US" dirty="0">
              <a:latin typeface="Calibri" pitchFamily="34" charset="0"/>
            </a:endParaRPr>
          </a:p>
        </p:txBody>
      </p:sp>
      <p:sp>
        <p:nvSpPr>
          <p:cNvPr id="8" name="TextBox 7"/>
          <p:cNvSpPr txBox="1"/>
          <p:nvPr/>
        </p:nvSpPr>
        <p:spPr>
          <a:xfrm>
            <a:off x="5143504" y="1285860"/>
            <a:ext cx="2643206" cy="369332"/>
          </a:xfrm>
          <a:prstGeom prst="rect">
            <a:avLst/>
          </a:prstGeom>
          <a:noFill/>
        </p:spPr>
        <p:txBody>
          <a:bodyPr wrap="square" rtlCol="0">
            <a:spAutoFit/>
          </a:bodyPr>
          <a:lstStyle/>
          <a:p>
            <a:pPr algn="ctr"/>
            <a:r>
              <a:rPr lang="en-US" altLang="zh-CN" dirty="0" smtClean="0">
                <a:latin typeface="Calibri" pitchFamily="34" charset="0"/>
              </a:rPr>
              <a:t>78k photons @ 40 FPS </a:t>
            </a:r>
            <a:endParaRPr lang="zh-CN" altLang="en-US" dirty="0">
              <a:latin typeface="Calibri" pitchFamily="34" charset="0"/>
            </a:endParaRPr>
          </a:p>
        </p:txBody>
      </p:sp>
      <p:sp>
        <p:nvSpPr>
          <p:cNvPr id="9" name="TextBox 8"/>
          <p:cNvSpPr txBox="1"/>
          <p:nvPr/>
        </p:nvSpPr>
        <p:spPr>
          <a:xfrm>
            <a:off x="857224" y="928670"/>
            <a:ext cx="2643206" cy="369332"/>
          </a:xfrm>
          <a:prstGeom prst="rect">
            <a:avLst/>
          </a:prstGeom>
          <a:noFill/>
        </p:spPr>
        <p:txBody>
          <a:bodyPr wrap="square" rtlCol="0">
            <a:spAutoFit/>
          </a:bodyPr>
          <a:lstStyle/>
          <a:p>
            <a:r>
              <a:rPr lang="en-US" altLang="zh-CN" dirty="0" smtClean="0">
                <a:latin typeface="Calibri" pitchFamily="34" charset="0"/>
              </a:rPr>
              <a:t>800 X 800</a:t>
            </a:r>
            <a:endParaRPr lang="zh-CN" altLang="en-US" dirty="0">
              <a:latin typeface="Calibri" pitchFamily="34" charset="0"/>
            </a:endParaRPr>
          </a:p>
        </p:txBody>
      </p:sp>
      <p:cxnSp>
        <p:nvCxnSpPr>
          <p:cNvPr id="18" name="形状 17"/>
          <p:cNvCxnSpPr>
            <a:stCxn id="11" idx="3"/>
          </p:cNvCxnSpPr>
          <p:nvPr/>
        </p:nvCxnSpPr>
        <p:spPr>
          <a:xfrm flipV="1">
            <a:off x="5643570" y="4857760"/>
            <a:ext cx="785818" cy="873775"/>
          </a:xfrm>
          <a:prstGeom prst="curvedConnector2">
            <a:avLst/>
          </a:prstGeom>
          <a:ln w="3810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0430" y="5572140"/>
            <a:ext cx="2214578" cy="461665"/>
          </a:xfrm>
          <a:prstGeom prst="rect">
            <a:avLst/>
          </a:prstGeom>
          <a:noFill/>
        </p:spPr>
        <p:txBody>
          <a:bodyPr wrap="square" rtlCol="0">
            <a:spAutoFit/>
          </a:bodyPr>
          <a:lstStyle/>
          <a:p>
            <a:r>
              <a:rPr lang="en-US" altLang="zh-CN" sz="2400" dirty="0" smtClean="0"/>
              <a:t>Boundary bias</a:t>
            </a:r>
            <a:endParaRPr lang="zh-CN" altLang="en-US" sz="2400" dirty="0"/>
          </a:p>
        </p:txBody>
      </p:sp>
      <p:sp>
        <p:nvSpPr>
          <p:cNvPr id="11" name="TextBox 10"/>
          <p:cNvSpPr txBox="1"/>
          <p:nvPr/>
        </p:nvSpPr>
        <p:spPr>
          <a:xfrm>
            <a:off x="3428992" y="5500702"/>
            <a:ext cx="2214578" cy="461665"/>
          </a:xfrm>
          <a:prstGeom prst="rect">
            <a:avLst/>
          </a:prstGeom>
          <a:noFill/>
        </p:spPr>
        <p:txBody>
          <a:bodyPr wrap="square" rtlCol="0">
            <a:spAutoFit/>
          </a:bodyPr>
          <a:lstStyle/>
          <a:p>
            <a:r>
              <a:rPr lang="en-US" altLang="zh-CN" sz="2400" dirty="0" smtClean="0"/>
              <a:t>Indirect shadow</a:t>
            </a:r>
            <a:endParaRPr lang="zh-CN" altLang="en-US" sz="2400" dirty="0"/>
          </a:p>
        </p:txBody>
      </p:sp>
      <p:cxnSp>
        <p:nvCxnSpPr>
          <p:cNvPr id="14" name="曲线连接符 13"/>
          <p:cNvCxnSpPr/>
          <p:nvPr/>
        </p:nvCxnSpPr>
        <p:spPr>
          <a:xfrm rot="10800000">
            <a:off x="2285984" y="4857760"/>
            <a:ext cx="785818" cy="873775"/>
          </a:xfrm>
          <a:prstGeom prst="curvedConnector2">
            <a:avLst/>
          </a:prstGeom>
          <a:ln w="3810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形状 43"/>
          <p:cNvCxnSpPr>
            <a:stCxn id="23" idx="3"/>
          </p:cNvCxnSpPr>
          <p:nvPr/>
        </p:nvCxnSpPr>
        <p:spPr>
          <a:xfrm flipV="1">
            <a:off x="5715008" y="4000505"/>
            <a:ext cx="1714512" cy="1802468"/>
          </a:xfrm>
          <a:prstGeom prst="curvedConnector2">
            <a:avLst/>
          </a:prstGeom>
          <a:ln w="3810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形状 46"/>
          <p:cNvCxnSpPr>
            <a:stCxn id="11" idx="1"/>
          </p:cNvCxnSpPr>
          <p:nvPr/>
        </p:nvCxnSpPr>
        <p:spPr>
          <a:xfrm rot="10800000">
            <a:off x="3214678" y="4000505"/>
            <a:ext cx="214314" cy="1731030"/>
          </a:xfrm>
          <a:prstGeom prst="curvedConnector2">
            <a:avLst/>
          </a:prstGeom>
          <a:ln w="3810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5436096" y="1628800"/>
            <a:ext cx="1878143" cy="307777"/>
          </a:xfrm>
          <a:prstGeom prst="rect">
            <a:avLst/>
          </a:prstGeom>
        </p:spPr>
        <p:txBody>
          <a:bodyPr wrap="none">
            <a:spAutoFit/>
          </a:bodyPr>
          <a:lstStyle/>
          <a:p>
            <a:r>
              <a:rPr lang="en-US" sz="1400" dirty="0" smtClean="0">
                <a:solidFill>
                  <a:schemeClr val="tx1">
                    <a:lumMod val="95000"/>
                  </a:schemeClr>
                </a:solidFill>
                <a:latin typeface="Calibri" pitchFamily="34" charset="0"/>
              </a:rPr>
              <a:t>Similar to [McGuire 09]</a:t>
            </a:r>
            <a:endParaRPr lang="zh-CN" altLang="en-US" sz="1400" dirty="0">
              <a:solidFill>
                <a:schemeClr val="tx1">
                  <a:lumMod val="95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Limitation</a:t>
            </a:r>
            <a:r>
              <a:rPr lang="zh-CN" altLang="en-US" dirty="0" smtClean="0"/>
              <a:t>：</a:t>
            </a:r>
            <a:r>
              <a:rPr lang="en-US" altLang="zh-CN" dirty="0" smtClean="0"/>
              <a:t>Bias</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32</a:t>
            </a:fld>
            <a:endParaRPr lang="zh-CN" altLang="en-US" dirty="0"/>
          </a:p>
        </p:txBody>
      </p:sp>
      <p:pic>
        <p:nvPicPr>
          <p:cNvPr id="10242" name="Picture 2" descr="D:\MyWorks\paper\egsr10\fin\room5-pathtrace.png"/>
          <p:cNvPicPr>
            <a:picLocks noChangeAspect="1" noChangeArrowheads="1"/>
          </p:cNvPicPr>
          <p:nvPr/>
        </p:nvPicPr>
        <p:blipFill>
          <a:blip r:embed="rId2"/>
          <a:srcRect/>
          <a:stretch>
            <a:fillRect/>
          </a:stretch>
        </p:blipFill>
        <p:spPr bwMode="auto">
          <a:xfrm>
            <a:off x="4786314" y="1357298"/>
            <a:ext cx="3929090" cy="3929090"/>
          </a:xfrm>
          <a:prstGeom prst="rect">
            <a:avLst/>
          </a:prstGeom>
          <a:noFill/>
        </p:spPr>
      </p:pic>
      <p:pic>
        <p:nvPicPr>
          <p:cNvPr id="10244" name="Picture 4" descr="D:\MyWorks\paper\egsr10\fin\room5-realtime.png"/>
          <p:cNvPicPr>
            <a:picLocks noChangeAspect="1" noChangeArrowheads="1"/>
          </p:cNvPicPr>
          <p:nvPr/>
        </p:nvPicPr>
        <p:blipFill>
          <a:blip r:embed="rId3"/>
          <a:srcRect/>
          <a:stretch>
            <a:fillRect/>
          </a:stretch>
        </p:blipFill>
        <p:spPr bwMode="auto">
          <a:xfrm>
            <a:off x="428596" y="1357298"/>
            <a:ext cx="3929090" cy="3929090"/>
          </a:xfrm>
          <a:prstGeom prst="rect">
            <a:avLst/>
          </a:prstGeom>
          <a:noFill/>
        </p:spPr>
      </p:pic>
      <p:sp>
        <p:nvSpPr>
          <p:cNvPr id="11" name="椭圆 10"/>
          <p:cNvSpPr/>
          <p:nvPr/>
        </p:nvSpPr>
        <p:spPr>
          <a:xfrm>
            <a:off x="152400" y="3295648"/>
            <a:ext cx="2357422" cy="1214446"/>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71472" y="4572008"/>
            <a:ext cx="1928826" cy="923330"/>
          </a:xfrm>
          <a:prstGeom prst="rect">
            <a:avLst/>
          </a:prstGeom>
          <a:noFill/>
        </p:spPr>
        <p:txBody>
          <a:bodyPr wrap="square" rtlCol="0">
            <a:spAutoFit/>
          </a:bodyPr>
          <a:lstStyle/>
          <a:p>
            <a:r>
              <a:rPr lang="en-US" altLang="zh-CN" dirty="0" smtClean="0"/>
              <a:t>Blurry shadow</a:t>
            </a:r>
          </a:p>
          <a:p>
            <a:r>
              <a:rPr lang="en-US" altLang="zh-CN" dirty="0" smtClean="0"/>
              <a:t>Light leaking</a:t>
            </a:r>
          </a:p>
          <a:p>
            <a:r>
              <a:rPr lang="en-US" altLang="zh-CN" dirty="0" smtClean="0"/>
              <a:t>Dark area</a:t>
            </a:r>
            <a:endParaRPr lang="zh-CN" altLang="en-US" dirty="0"/>
          </a:p>
        </p:txBody>
      </p:sp>
      <p:sp>
        <p:nvSpPr>
          <p:cNvPr id="13" name="椭圆 12"/>
          <p:cNvSpPr/>
          <p:nvPr/>
        </p:nvSpPr>
        <p:spPr>
          <a:xfrm>
            <a:off x="1071538" y="2357430"/>
            <a:ext cx="1071570" cy="1500198"/>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928794" y="1142984"/>
            <a:ext cx="1071570" cy="1500198"/>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1500166" y="5357826"/>
            <a:ext cx="2143140" cy="369332"/>
          </a:xfrm>
          <a:prstGeom prst="rect">
            <a:avLst/>
          </a:prstGeom>
          <a:noFill/>
        </p:spPr>
        <p:txBody>
          <a:bodyPr wrap="square" rtlCol="0">
            <a:spAutoFit/>
          </a:bodyPr>
          <a:lstStyle/>
          <a:p>
            <a:r>
              <a:rPr lang="en-US" altLang="zh-CN" dirty="0" smtClean="0">
                <a:latin typeface="Calibri" pitchFamily="34" charset="0"/>
              </a:rPr>
              <a:t>Ours: 77 ms</a:t>
            </a:r>
            <a:endParaRPr lang="zh-CN" altLang="en-US" dirty="0">
              <a:latin typeface="Calibri" pitchFamily="34" charset="0"/>
            </a:endParaRPr>
          </a:p>
        </p:txBody>
      </p:sp>
      <p:sp>
        <p:nvSpPr>
          <p:cNvPr id="16" name="TextBox 15"/>
          <p:cNvSpPr txBox="1"/>
          <p:nvPr/>
        </p:nvSpPr>
        <p:spPr>
          <a:xfrm>
            <a:off x="5857884" y="5357826"/>
            <a:ext cx="2357454" cy="369332"/>
          </a:xfrm>
          <a:prstGeom prst="rect">
            <a:avLst/>
          </a:prstGeom>
          <a:noFill/>
        </p:spPr>
        <p:txBody>
          <a:bodyPr wrap="square" rtlCol="0">
            <a:spAutoFit/>
          </a:bodyPr>
          <a:lstStyle/>
          <a:p>
            <a:r>
              <a:rPr lang="en-US" altLang="zh-CN" dirty="0" smtClean="0">
                <a:latin typeface="Calibri" pitchFamily="34" charset="0"/>
              </a:rPr>
              <a:t>Path tracing: 137 min</a:t>
            </a:r>
            <a:endParaRPr lang="zh-CN" altLang="en-US"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Limitation: Reflection</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33</a:t>
            </a:fld>
            <a:endParaRPr lang="zh-CN" altLang="en-US" dirty="0"/>
          </a:p>
        </p:txBody>
      </p:sp>
      <p:pic>
        <p:nvPicPr>
          <p:cNvPr id="11266" name="Picture 2" descr="D:\MyWorks\paper\egsr10\fin\ring_photonmap.png"/>
          <p:cNvPicPr>
            <a:picLocks noChangeAspect="1" noChangeArrowheads="1"/>
          </p:cNvPicPr>
          <p:nvPr/>
        </p:nvPicPr>
        <p:blipFill>
          <a:blip r:embed="rId3"/>
          <a:srcRect l="18367" t="16327"/>
          <a:stretch>
            <a:fillRect/>
          </a:stretch>
        </p:blipFill>
        <p:spPr bwMode="auto">
          <a:xfrm>
            <a:off x="4643438" y="1428736"/>
            <a:ext cx="3714776" cy="3807645"/>
          </a:xfrm>
          <a:prstGeom prst="rect">
            <a:avLst/>
          </a:prstGeom>
          <a:noFill/>
        </p:spPr>
      </p:pic>
      <p:pic>
        <p:nvPicPr>
          <p:cNvPr id="11267" name="Picture 3" descr="D:\MyWorks\paper\egsr10\fin\ring_realtime.png"/>
          <p:cNvPicPr>
            <a:picLocks noChangeAspect="1" noChangeArrowheads="1"/>
          </p:cNvPicPr>
          <p:nvPr/>
        </p:nvPicPr>
        <p:blipFill>
          <a:blip r:embed="rId4"/>
          <a:srcRect l="18367" t="16327"/>
          <a:stretch>
            <a:fillRect/>
          </a:stretch>
        </p:blipFill>
        <p:spPr bwMode="auto">
          <a:xfrm>
            <a:off x="714348" y="1428736"/>
            <a:ext cx="3693867" cy="3786214"/>
          </a:xfrm>
          <a:prstGeom prst="rect">
            <a:avLst/>
          </a:prstGeom>
          <a:noFill/>
        </p:spPr>
      </p:pic>
      <p:sp>
        <p:nvSpPr>
          <p:cNvPr id="10" name="椭圆 9"/>
          <p:cNvSpPr/>
          <p:nvPr/>
        </p:nvSpPr>
        <p:spPr>
          <a:xfrm>
            <a:off x="5643570" y="2143116"/>
            <a:ext cx="1714512" cy="857256"/>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714480" y="2143116"/>
            <a:ext cx="1714512" cy="857256"/>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214942" y="5345684"/>
            <a:ext cx="2643206" cy="369332"/>
          </a:xfrm>
          <a:prstGeom prst="rect">
            <a:avLst/>
          </a:prstGeom>
          <a:noFill/>
        </p:spPr>
        <p:txBody>
          <a:bodyPr wrap="square" rtlCol="0">
            <a:spAutoFit/>
          </a:bodyPr>
          <a:lstStyle/>
          <a:p>
            <a:r>
              <a:rPr lang="en-US" altLang="zh-CN" dirty="0" smtClean="0">
                <a:latin typeface="Calibri" pitchFamily="34" charset="0"/>
              </a:rPr>
              <a:t>Photon Mapping: 5 min</a:t>
            </a:r>
            <a:endParaRPr lang="zh-CN" altLang="en-US" dirty="0">
              <a:latin typeface="Calibri" pitchFamily="34" charset="0"/>
            </a:endParaRPr>
          </a:p>
        </p:txBody>
      </p:sp>
      <p:sp>
        <p:nvSpPr>
          <p:cNvPr id="13" name="TextBox 12"/>
          <p:cNvSpPr txBox="1"/>
          <p:nvPr/>
        </p:nvSpPr>
        <p:spPr>
          <a:xfrm>
            <a:off x="1500166" y="5345684"/>
            <a:ext cx="2143140" cy="369332"/>
          </a:xfrm>
          <a:prstGeom prst="rect">
            <a:avLst/>
          </a:prstGeom>
          <a:noFill/>
        </p:spPr>
        <p:txBody>
          <a:bodyPr wrap="square" rtlCol="0">
            <a:spAutoFit/>
          </a:bodyPr>
          <a:lstStyle/>
          <a:p>
            <a:r>
              <a:rPr lang="en-US" altLang="zh-CN" dirty="0" smtClean="0">
                <a:latin typeface="Calibri" pitchFamily="34" charset="0"/>
              </a:rPr>
              <a:t>Ours: 26 ms</a:t>
            </a:r>
            <a:endParaRPr lang="zh-CN" altLang="en-US"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Video</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34</a:t>
            </a:fld>
            <a:endParaRPr lang="zh-CN" altLang="en-US" dirty="0"/>
          </a:p>
        </p:txBody>
      </p:sp>
      <p:pic>
        <p:nvPicPr>
          <p:cNvPr id="7" name="rotate hand[WisMencoder Encoded].avi">
            <a:hlinkClick r:id="" action="ppaction://media"/>
          </p:cNvPr>
          <p:cNvPicPr>
            <a:picLocks noGrp="1" noRot="1" noChangeAspect="1"/>
          </p:cNvPicPr>
          <p:nvPr>
            <p:ph idx="1"/>
            <a:videoFile r:link="rId1"/>
          </p:nvPr>
        </p:nvPicPr>
        <p:blipFill>
          <a:blip r:embed="rId4"/>
          <a:stretch>
            <a:fillRect/>
          </a:stretch>
        </p:blipFill>
        <p:spPr>
          <a:xfrm>
            <a:off x="1357290" y="1481914"/>
            <a:ext cx="6500858" cy="48756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Video</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35</a:t>
            </a:fld>
            <a:endParaRPr lang="zh-CN" altLang="en-US" dirty="0"/>
          </a:p>
        </p:txBody>
      </p:sp>
      <p:pic>
        <p:nvPicPr>
          <p:cNvPr id="9" name="under water[WisMencoder Encoded].avi">
            <a:hlinkClick r:id="" action="ppaction://media"/>
          </p:cNvPr>
          <p:cNvPicPr>
            <a:picLocks noGrp="1" noRot="1" noChangeAspect="1"/>
          </p:cNvPicPr>
          <p:nvPr>
            <p:ph idx="1"/>
            <a:videoFile r:link="rId1"/>
          </p:nvPr>
        </p:nvPicPr>
        <p:blipFill>
          <a:blip r:embed="rId3"/>
          <a:stretch>
            <a:fillRect/>
          </a:stretch>
        </p:blipFill>
        <p:spPr>
          <a:xfrm>
            <a:off x="1214413" y="1374757"/>
            <a:ext cx="6263265" cy="46974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Conclusions</a:t>
            </a:r>
            <a:endParaRPr lang="zh-CN" altLang="en-US" dirty="0"/>
          </a:p>
        </p:txBody>
      </p:sp>
      <p:sp>
        <p:nvSpPr>
          <p:cNvPr id="3" name="内容占位符 2"/>
          <p:cNvSpPr>
            <a:spLocks noGrp="1"/>
          </p:cNvSpPr>
          <p:nvPr>
            <p:ph idx="1"/>
          </p:nvPr>
        </p:nvSpPr>
        <p:spPr/>
        <p:txBody>
          <a:bodyPr>
            <a:normAutofit/>
          </a:bodyPr>
          <a:lstStyle/>
          <a:p>
            <a:r>
              <a:rPr lang="en-US" altLang="zh-CN" dirty="0" smtClean="0"/>
              <a:t>A new  method for interactive global illumination based on photon mapping</a:t>
            </a:r>
          </a:p>
          <a:p>
            <a:pPr lvl="1"/>
            <a:r>
              <a:rPr lang="en-US" altLang="zh-CN" dirty="0" smtClean="0"/>
              <a:t>Both steps are in image-space, entirely on GPU</a:t>
            </a:r>
          </a:p>
          <a:p>
            <a:pPr lvl="1"/>
            <a:r>
              <a:rPr lang="en-US" altLang="zh-CN" dirty="0" smtClean="0"/>
              <a:t>No pre-computation</a:t>
            </a:r>
          </a:p>
          <a:p>
            <a:pPr lvl="1"/>
            <a:r>
              <a:rPr lang="en-US" altLang="zh-CN" dirty="0" smtClean="0"/>
              <a:t>Easy implementation with </a:t>
            </a:r>
            <a:r>
              <a:rPr lang="en-US" altLang="zh-CN" dirty="0" err="1" smtClean="0"/>
              <a:t>shaders</a:t>
            </a:r>
            <a:endParaRPr lang="en-US" altLang="zh-CN" dirty="0" smtClean="0"/>
          </a:p>
          <a:p>
            <a:r>
              <a:rPr lang="en-US" altLang="zh-CN" dirty="0" smtClean="0"/>
              <a:t>Future improvement</a:t>
            </a:r>
          </a:p>
          <a:p>
            <a:pPr lvl="1"/>
            <a:r>
              <a:rPr lang="en-US" altLang="zh-CN" dirty="0" smtClean="0"/>
              <a:t>Performance</a:t>
            </a:r>
          </a:p>
          <a:p>
            <a:pPr lvl="2"/>
            <a:r>
              <a:rPr lang="en-US" altLang="zh-CN" dirty="0" smtClean="0"/>
              <a:t>Selective photon tracing</a:t>
            </a:r>
          </a:p>
          <a:p>
            <a:pPr lvl="1"/>
            <a:r>
              <a:rPr lang="en-US" altLang="zh-CN" dirty="0" smtClean="0"/>
              <a:t>Quality </a:t>
            </a:r>
          </a:p>
          <a:p>
            <a:pPr lvl="2"/>
            <a:r>
              <a:rPr lang="en-US" altLang="zh-CN" dirty="0" smtClean="0"/>
              <a:t>GPU final gathering</a:t>
            </a:r>
          </a:p>
          <a:p>
            <a:pPr lvl="1"/>
            <a:endParaRPr lang="en-US" altLang="zh-CN" dirty="0" smtClean="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36</a:t>
            </a:fld>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844" y="2571744"/>
            <a:ext cx="9001156" cy="2271722"/>
          </a:xfrm>
        </p:spPr>
        <p:txBody>
          <a:bodyPr/>
          <a:lstStyle/>
          <a:p>
            <a:pPr algn="ctr"/>
            <a:r>
              <a:rPr lang="en-US" altLang="zh-CN" dirty="0" smtClean="0">
                <a:solidFill>
                  <a:schemeClr val="tx1">
                    <a:lumMod val="95000"/>
                  </a:schemeClr>
                </a:solidFill>
                <a:latin typeface="Arial" pitchFamily="34" charset="0"/>
                <a:cs typeface="Arial" pitchFamily="34" charset="0"/>
              </a:rPr>
              <a:t>Thank you for your attention</a:t>
            </a:r>
            <a:endParaRPr lang="zh-CN" altLang="en-US" dirty="0">
              <a:solidFill>
                <a:schemeClr val="tx1">
                  <a:lumMod val="95000"/>
                </a:schemeClr>
              </a:solidFill>
              <a:latin typeface="Arial" pitchFamily="34" charset="0"/>
              <a:cs typeface="Arial" pitchFamily="34" charset="0"/>
            </a:endParaRPr>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37</a:t>
            </a:fld>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Photon Mapping</a:t>
            </a:r>
            <a:r>
              <a:rPr lang="zh-CN" altLang="en-US" dirty="0" smtClean="0"/>
              <a:t/>
            </a:r>
            <a:br>
              <a:rPr lang="zh-CN" altLang="en-US" dirty="0" smtClean="0"/>
            </a:b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Traditional photon mapping</a:t>
            </a:r>
          </a:p>
          <a:p>
            <a:pPr lvl="1"/>
            <a:r>
              <a:rPr lang="en-US" altLang="zh-CN" dirty="0" smtClean="0"/>
              <a:t>Off-line rendering </a:t>
            </a:r>
          </a:p>
          <a:p>
            <a:pPr lvl="2"/>
            <a:r>
              <a:rPr lang="en-US" altLang="zh-CN" dirty="0" smtClean="0"/>
              <a:t>Seconds / minutes for rendering</a:t>
            </a:r>
          </a:p>
          <a:p>
            <a:pPr lvl="1"/>
            <a:r>
              <a:rPr lang="en-US" altLang="zh-CN" dirty="0" smtClean="0"/>
              <a:t>Two stages</a:t>
            </a:r>
          </a:p>
          <a:p>
            <a:pPr lvl="2"/>
            <a:endParaRPr lang="en-US" altLang="zh-CN" dirty="0" smtClean="0"/>
          </a:p>
          <a:p>
            <a:pPr lvl="2"/>
            <a:r>
              <a:rPr lang="en-US" altLang="zh-CN" dirty="0" smtClean="0"/>
              <a:t>Photon tracing</a:t>
            </a:r>
          </a:p>
          <a:p>
            <a:pPr lvl="2"/>
            <a:endParaRPr lang="en-US" altLang="zh-CN" dirty="0" smtClean="0"/>
          </a:p>
          <a:p>
            <a:pPr lvl="2"/>
            <a:r>
              <a:rPr lang="en-US" altLang="zh-CN" dirty="0" smtClean="0"/>
              <a:t>Radiance reconstruction</a:t>
            </a:r>
          </a:p>
          <a:p>
            <a:pPr lvl="3">
              <a:buNone/>
            </a:pPr>
            <a:endParaRPr lang="en-US" altLang="zh-CN" dirty="0" smtClean="0"/>
          </a:p>
          <a:p>
            <a:pPr lvl="1">
              <a:buNone/>
            </a:pPr>
            <a:r>
              <a:rPr lang="en-US" altLang="zh-CN" dirty="0" smtClean="0"/>
              <a:t> </a:t>
            </a:r>
          </a:p>
          <a:p>
            <a:pPr lvl="2">
              <a:buNone/>
            </a:pPr>
            <a:r>
              <a:rPr lang="en-US" altLang="zh-CN" dirty="0" smtClean="0"/>
              <a:t>	</a:t>
            </a:r>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4</a:t>
            </a:fld>
            <a:endParaRPr lang="zh-CN" altLang="en-US" dirty="0"/>
          </a:p>
        </p:txBody>
      </p:sp>
      <p:pic>
        <p:nvPicPr>
          <p:cNvPr id="32" name="Picture 4" descr="E:\Study\毕业设计\thesis\my\figures\photon.png"/>
          <p:cNvPicPr>
            <a:picLocks noChangeAspect="1" noChangeArrowheads="1"/>
          </p:cNvPicPr>
          <p:nvPr/>
        </p:nvPicPr>
        <p:blipFill>
          <a:blip r:embed="rId3"/>
          <a:srcRect/>
          <a:stretch>
            <a:fillRect/>
          </a:stretch>
        </p:blipFill>
        <p:spPr bwMode="auto">
          <a:xfrm>
            <a:off x="6929454" y="2643182"/>
            <a:ext cx="1785938" cy="1785938"/>
          </a:xfrm>
          <a:prstGeom prst="rect">
            <a:avLst/>
          </a:prstGeom>
          <a:noFill/>
          <a:ln w="9525">
            <a:noFill/>
            <a:miter lim="800000"/>
            <a:headEnd/>
            <a:tailEnd/>
          </a:ln>
        </p:spPr>
      </p:pic>
      <p:pic>
        <p:nvPicPr>
          <p:cNvPr id="33" name="Picture 5" descr="E:\Study\毕业设计\thesis\my\figures\p_caustic_indirect.png"/>
          <p:cNvPicPr>
            <a:picLocks noChangeAspect="1" noChangeArrowheads="1"/>
          </p:cNvPicPr>
          <p:nvPr/>
        </p:nvPicPr>
        <p:blipFill>
          <a:blip r:embed="rId4"/>
          <a:srcRect/>
          <a:stretch>
            <a:fillRect/>
          </a:stretch>
        </p:blipFill>
        <p:spPr bwMode="auto">
          <a:xfrm>
            <a:off x="6929454" y="4643446"/>
            <a:ext cx="1785938" cy="1785938"/>
          </a:xfrm>
          <a:prstGeom prst="rect">
            <a:avLst/>
          </a:prstGeom>
          <a:noFill/>
          <a:ln w="9525">
            <a:noFill/>
            <a:miter lim="800000"/>
            <a:headEnd/>
            <a:tailEnd/>
          </a:ln>
        </p:spPr>
      </p:pic>
      <p:grpSp>
        <p:nvGrpSpPr>
          <p:cNvPr id="44" name="组合 43"/>
          <p:cNvGrpSpPr/>
          <p:nvPr/>
        </p:nvGrpSpPr>
        <p:grpSpPr>
          <a:xfrm>
            <a:off x="6929454" y="571480"/>
            <a:ext cx="1785938" cy="1785938"/>
            <a:chOff x="928662" y="4071942"/>
            <a:chExt cx="1785938" cy="1785938"/>
          </a:xfrm>
        </p:grpSpPr>
        <p:pic>
          <p:nvPicPr>
            <p:cNvPr id="31" name="Picture 3" descr="E:\Study\毕业设计\thesis\my\figures\p_nocaustic.png"/>
            <p:cNvPicPr>
              <a:picLocks noChangeAspect="1" noChangeArrowheads="1"/>
            </p:cNvPicPr>
            <p:nvPr/>
          </p:nvPicPr>
          <p:blipFill>
            <a:blip r:embed="rId5"/>
            <a:srcRect/>
            <a:stretch>
              <a:fillRect/>
            </a:stretch>
          </p:blipFill>
          <p:spPr bwMode="auto">
            <a:xfrm>
              <a:off x="928662" y="4071942"/>
              <a:ext cx="1785938" cy="1785938"/>
            </a:xfrm>
            <a:prstGeom prst="rect">
              <a:avLst/>
            </a:prstGeom>
            <a:noFill/>
            <a:ln w="9525">
              <a:noFill/>
              <a:miter lim="800000"/>
              <a:headEnd/>
              <a:tailEnd/>
            </a:ln>
          </p:spPr>
        </p:pic>
        <p:cxnSp>
          <p:nvCxnSpPr>
            <p:cNvPr id="34" name="直接箭头连接符 33"/>
            <p:cNvCxnSpPr/>
            <p:nvPr/>
          </p:nvCxnSpPr>
          <p:spPr>
            <a:xfrm rot="10800000" flipV="1">
              <a:off x="1142975" y="4214817"/>
              <a:ext cx="642937" cy="571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rot="16200000" flipH="1">
              <a:off x="964381" y="4964911"/>
              <a:ext cx="500063"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rot="5400000" flipH="1" flipV="1">
              <a:off x="1285850" y="4929192"/>
              <a:ext cx="357188" cy="357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rot="5400000">
              <a:off x="1715269" y="4428336"/>
              <a:ext cx="28575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1857350" y="4572005"/>
              <a:ext cx="357187"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1857350" y="4286255"/>
              <a:ext cx="642937" cy="2143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rot="16200000" flipV="1">
              <a:off x="2321694" y="4321973"/>
              <a:ext cx="214312" cy="142875"/>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rot="16200000" flipH="1">
              <a:off x="1357287" y="5214942"/>
              <a:ext cx="785813" cy="2143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2" name="下箭头 41"/>
          <p:cNvSpPr/>
          <p:nvPr/>
        </p:nvSpPr>
        <p:spPr>
          <a:xfrm>
            <a:off x="8429652" y="2285992"/>
            <a:ext cx="357188" cy="428625"/>
          </a:xfrm>
          <a:prstGeom prst="downArrow">
            <a:avLst/>
          </a:prstGeom>
          <a:solidFill>
            <a:schemeClr val="tx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5" name="下箭头 44"/>
          <p:cNvSpPr/>
          <p:nvPr/>
        </p:nvSpPr>
        <p:spPr>
          <a:xfrm>
            <a:off x="8429652" y="4286256"/>
            <a:ext cx="357188" cy="428625"/>
          </a:xfrm>
          <a:prstGeom prst="downArrow">
            <a:avLst/>
          </a:prstGeom>
          <a:solidFill>
            <a:schemeClr val="tx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TextBox 18"/>
          <p:cNvSpPr txBox="1"/>
          <p:nvPr/>
        </p:nvSpPr>
        <p:spPr>
          <a:xfrm>
            <a:off x="3203848" y="5085184"/>
            <a:ext cx="3312368" cy="923330"/>
          </a:xfrm>
          <a:prstGeom prst="rect">
            <a:avLst/>
          </a:prstGeom>
          <a:noFill/>
        </p:spPr>
        <p:txBody>
          <a:bodyPr wrap="square" rtlCol="0">
            <a:spAutoFit/>
          </a:bodyPr>
          <a:lstStyle/>
          <a:p>
            <a:r>
              <a:rPr lang="en-US" altLang="zh-CN" dirty="0" smtClean="0">
                <a:latin typeface="Calibri" pitchFamily="34" charset="0"/>
              </a:rPr>
              <a:t>Photon </a:t>
            </a:r>
            <a:r>
              <a:rPr lang="en-US" altLang="zh-CN" dirty="0" err="1" smtClean="0">
                <a:latin typeface="Calibri" pitchFamily="34" charset="0"/>
              </a:rPr>
              <a:t>splatting</a:t>
            </a:r>
            <a:r>
              <a:rPr lang="en-US" altLang="zh-CN" dirty="0" smtClean="0">
                <a:latin typeface="Calibri" pitchFamily="34" charset="0"/>
              </a:rPr>
              <a:t> on GPU</a:t>
            </a:r>
          </a:p>
          <a:p>
            <a:r>
              <a:rPr lang="en-US" altLang="zh-CN" dirty="0" smtClean="0">
                <a:solidFill>
                  <a:schemeClr val="tx2">
                    <a:lumMod val="90000"/>
                  </a:schemeClr>
                </a:solidFill>
                <a:latin typeface="Calibri" pitchFamily="34" charset="0"/>
              </a:rPr>
              <a:t>[</a:t>
            </a:r>
            <a:r>
              <a:rPr lang="en-US" altLang="zh-CN" dirty="0" err="1" smtClean="0">
                <a:solidFill>
                  <a:schemeClr val="tx2">
                    <a:lumMod val="90000"/>
                  </a:schemeClr>
                </a:solidFill>
                <a:latin typeface="Calibri" pitchFamily="34" charset="0"/>
              </a:rPr>
              <a:t>Sturzlinger</a:t>
            </a:r>
            <a:r>
              <a:rPr lang="en-US" altLang="zh-CN" dirty="0" smtClean="0">
                <a:solidFill>
                  <a:schemeClr val="tx2">
                    <a:lumMod val="90000"/>
                  </a:schemeClr>
                </a:solidFill>
                <a:latin typeface="Calibri" pitchFamily="34" charset="0"/>
              </a:rPr>
              <a:t> 97] [</a:t>
            </a:r>
            <a:r>
              <a:rPr lang="en-US" altLang="zh-CN" dirty="0" err="1" smtClean="0">
                <a:solidFill>
                  <a:schemeClr val="tx2">
                    <a:lumMod val="90000"/>
                  </a:schemeClr>
                </a:solidFill>
                <a:latin typeface="Calibri" pitchFamily="34" charset="0"/>
              </a:rPr>
              <a:t>Lavignotte</a:t>
            </a:r>
            <a:r>
              <a:rPr lang="en-US" altLang="zh-CN" dirty="0" smtClean="0">
                <a:solidFill>
                  <a:schemeClr val="tx2">
                    <a:lumMod val="90000"/>
                  </a:schemeClr>
                </a:solidFill>
                <a:latin typeface="Calibri" pitchFamily="34" charset="0"/>
              </a:rPr>
              <a:t> 03] [Herzog 07] [McGuire 09]</a:t>
            </a:r>
            <a:endParaRPr lang="zh-CN" altLang="en-US" dirty="0">
              <a:solidFill>
                <a:schemeClr val="tx2">
                  <a:lumMod val="90000"/>
                </a:schemeClr>
              </a:solidFill>
              <a:latin typeface="Calibri" pitchFamily="34" charset="0"/>
            </a:endParaRPr>
          </a:p>
        </p:txBody>
      </p:sp>
      <p:cxnSp>
        <p:nvCxnSpPr>
          <p:cNvPr id="21" name="直接箭头连接符 20"/>
          <p:cNvCxnSpPr/>
          <p:nvPr/>
        </p:nvCxnSpPr>
        <p:spPr>
          <a:xfrm rot="10800000">
            <a:off x="3643306" y="4714884"/>
            <a:ext cx="427040" cy="28575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29124" y="3571876"/>
            <a:ext cx="2571768" cy="369332"/>
          </a:xfrm>
          <a:prstGeom prst="rect">
            <a:avLst/>
          </a:prstGeom>
          <a:noFill/>
        </p:spPr>
        <p:txBody>
          <a:bodyPr wrap="square" rtlCol="0">
            <a:spAutoFit/>
          </a:bodyPr>
          <a:lstStyle/>
          <a:p>
            <a:r>
              <a:rPr lang="en-US" altLang="zh-CN" dirty="0" smtClean="0"/>
              <a:t>We focus on this</a:t>
            </a:r>
          </a:p>
        </p:txBody>
      </p:sp>
      <p:cxnSp>
        <p:nvCxnSpPr>
          <p:cNvPr id="23" name="直接箭头连接符 22"/>
          <p:cNvCxnSpPr>
            <a:stCxn id="22" idx="1"/>
          </p:cNvCxnSpPr>
          <p:nvPr/>
        </p:nvCxnSpPr>
        <p:spPr>
          <a:xfrm rot="10800000">
            <a:off x="3571868" y="3714752"/>
            <a:ext cx="857256" cy="4179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Previous Works</a:t>
            </a:r>
            <a:endParaRPr lang="zh-CN" altLang="en-US" dirty="0"/>
          </a:p>
        </p:txBody>
      </p:sp>
      <p:sp>
        <p:nvSpPr>
          <p:cNvPr id="3" name="内容占位符 2"/>
          <p:cNvSpPr>
            <a:spLocks noGrp="1"/>
          </p:cNvSpPr>
          <p:nvPr>
            <p:ph idx="1"/>
          </p:nvPr>
        </p:nvSpPr>
        <p:spPr/>
        <p:txBody>
          <a:bodyPr/>
          <a:lstStyle/>
          <a:p>
            <a:r>
              <a:rPr lang="en-US" altLang="zh-CN" dirty="0" smtClean="0"/>
              <a:t>Image space photon tracing</a:t>
            </a:r>
          </a:p>
          <a:p>
            <a:pPr lvl="1"/>
            <a:r>
              <a:rPr lang="en-US" altLang="zh-CN" dirty="0" smtClean="0"/>
              <a:t>Caustic mapping</a:t>
            </a:r>
          </a:p>
          <a:p>
            <a:pPr lvl="2"/>
            <a:r>
              <a:rPr lang="en-US" altLang="zh-CN" sz="2000" dirty="0" smtClean="0">
                <a:solidFill>
                  <a:schemeClr val="tx2">
                    <a:lumMod val="90000"/>
                  </a:schemeClr>
                </a:solidFill>
                <a:latin typeface="Calibri" pitchFamily="34" charset="0"/>
              </a:rPr>
              <a:t>[Wyman 06] [</a:t>
            </a:r>
            <a:r>
              <a:rPr lang="en-US" altLang="zh-CN" sz="2000" dirty="0" err="1" smtClean="0">
                <a:solidFill>
                  <a:schemeClr val="tx2">
                    <a:lumMod val="90000"/>
                  </a:schemeClr>
                </a:solidFill>
                <a:latin typeface="Calibri" pitchFamily="34" charset="0"/>
              </a:rPr>
              <a:t>Hu</a:t>
            </a:r>
            <a:r>
              <a:rPr lang="en-US" altLang="zh-CN" sz="2000" dirty="0" smtClean="0">
                <a:solidFill>
                  <a:schemeClr val="tx2">
                    <a:lumMod val="90000"/>
                  </a:schemeClr>
                </a:solidFill>
                <a:latin typeface="Calibri" pitchFamily="34" charset="0"/>
              </a:rPr>
              <a:t> 07] [Shah 07] [Wyman 08]</a:t>
            </a:r>
          </a:p>
          <a:p>
            <a:pPr lvl="1"/>
            <a:r>
              <a:rPr lang="en-US" altLang="zh-CN" dirty="0" smtClean="0"/>
              <a:t>Use single image for </a:t>
            </a:r>
            <a:r>
              <a:rPr lang="en-US" altLang="zh-CN" b="1" i="1" dirty="0" err="1" smtClean="0">
                <a:solidFill>
                  <a:srgbClr val="FF9999"/>
                </a:solidFill>
              </a:rPr>
              <a:t>specular</a:t>
            </a:r>
            <a:r>
              <a:rPr lang="en-US" altLang="zh-CN" dirty="0" smtClean="0"/>
              <a:t> reflections </a:t>
            </a:r>
          </a:p>
          <a:p>
            <a:pPr lvl="1"/>
            <a:r>
              <a:rPr lang="en-US" altLang="zh-CN" dirty="0" smtClean="0"/>
              <a:t>Caustic photon rays</a:t>
            </a:r>
          </a:p>
          <a:p>
            <a:pPr lvl="2"/>
            <a:r>
              <a:rPr lang="en-US" altLang="zh-CN" dirty="0" smtClean="0"/>
              <a:t>Easy to be predicted</a:t>
            </a:r>
          </a:p>
          <a:p>
            <a:pPr lvl="2"/>
            <a:r>
              <a:rPr lang="en-US" altLang="zh-CN" dirty="0" smtClean="0"/>
              <a:t>Contain in a single image</a:t>
            </a:r>
          </a:p>
          <a:p>
            <a:pPr lvl="1"/>
            <a:r>
              <a:rPr lang="en-US" altLang="zh-CN" dirty="0" smtClean="0"/>
              <a:t>Global photon rays</a:t>
            </a:r>
          </a:p>
          <a:p>
            <a:pPr lvl="2"/>
            <a:r>
              <a:rPr lang="en-US" altLang="zh-CN" dirty="0" smtClean="0"/>
              <a:t>More complex</a:t>
            </a:r>
          </a:p>
          <a:p>
            <a:pPr lvl="2"/>
            <a:r>
              <a:rPr lang="en-US" altLang="zh-CN" dirty="0" smtClean="0"/>
              <a:t>May start and arrive at </a:t>
            </a:r>
            <a:r>
              <a:rPr lang="en-US" dirty="0" smtClean="0"/>
              <a:t>any position of the scene</a:t>
            </a:r>
          </a:p>
          <a:p>
            <a:pPr lvl="2"/>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5</a:t>
            </a:fld>
            <a:endParaRPr lang="zh-CN" altLang="en-US" dirty="0"/>
          </a:p>
        </p:txBody>
      </p:sp>
      <p:pic>
        <p:nvPicPr>
          <p:cNvPr id="1026" name="Picture 2"/>
          <p:cNvPicPr>
            <a:picLocks noChangeAspect="1" noChangeArrowheads="1"/>
          </p:cNvPicPr>
          <p:nvPr/>
        </p:nvPicPr>
        <p:blipFill>
          <a:blip r:embed="rId3"/>
          <a:srcRect l="25000"/>
          <a:stretch>
            <a:fillRect/>
          </a:stretch>
        </p:blipFill>
        <p:spPr bwMode="auto">
          <a:xfrm>
            <a:off x="6516216" y="692696"/>
            <a:ext cx="1728192"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Image Space Photon Tracing</a:t>
            </a:r>
            <a:endParaRPr lang="zh-CN" altLang="en-US" sz="4000" dirty="0"/>
          </a:p>
        </p:txBody>
      </p:sp>
      <p:graphicFrame>
        <p:nvGraphicFramePr>
          <p:cNvPr id="5" name="内容占位符 4"/>
          <p:cNvGraphicFramePr>
            <a:graphicFrameLocks noGrp="1"/>
          </p:cNvGraphicFramePr>
          <p:nvPr>
            <p:ph idx="1"/>
          </p:nvPr>
        </p:nvGraphicFramePr>
        <p:xfrm>
          <a:off x="428596" y="1285860"/>
          <a:ext cx="8143934" cy="5120658"/>
        </p:xfrm>
        <a:graphic>
          <a:graphicData uri="http://schemas.openxmlformats.org/drawingml/2006/table">
            <a:tbl>
              <a:tblPr firstRow="1" bandRow="1">
                <a:tableStyleId>{D27102A9-8310-4765-A935-A1911B00CA55}</a:tableStyleId>
              </a:tblPr>
              <a:tblGrid>
                <a:gridCol w="1015687"/>
                <a:gridCol w="2413340"/>
                <a:gridCol w="2226545"/>
                <a:gridCol w="2488362"/>
              </a:tblGrid>
              <a:tr h="774400">
                <a:tc>
                  <a:txBody>
                    <a:bodyPr/>
                    <a:lstStyle/>
                    <a:p>
                      <a:pPr algn="ctr"/>
                      <a:endParaRPr lang="zh-CN" altLang="en-US" sz="2400" dirty="0"/>
                    </a:p>
                  </a:txBody>
                  <a:tcPr anchor="ctr">
                    <a:lnL w="28575" cap="flat" cmpd="sng" algn="ctr">
                      <a:solidFill>
                        <a:schemeClr val="tx2">
                          <a:lumMod val="9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28575" cap="flat" cmpd="sng" algn="ctr">
                      <a:solidFill>
                        <a:schemeClr val="tx2">
                          <a:lumMod val="90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c>
                  <a:txBody>
                    <a:bodyPr/>
                    <a:lstStyle/>
                    <a:p>
                      <a:pPr algn="ctr"/>
                      <a:endParaRPr lang="zh-CN" altLang="en-US" sz="2400" dirty="0"/>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28575" cap="flat" cmpd="sng" algn="ctr">
                      <a:solidFill>
                        <a:schemeClr val="tx2">
                          <a:lumMod val="90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c>
                  <a:txBody>
                    <a:bodyPr/>
                    <a:lstStyle/>
                    <a:p>
                      <a:pPr algn="ctr"/>
                      <a:r>
                        <a:rPr lang="en-US" altLang="zh-CN" sz="2800" dirty="0" smtClean="0">
                          <a:solidFill>
                            <a:schemeClr val="accent4">
                              <a:lumMod val="40000"/>
                              <a:lumOff val="60000"/>
                            </a:schemeClr>
                          </a:solidFill>
                        </a:rPr>
                        <a:t>Image Space</a:t>
                      </a:r>
                      <a:endParaRPr lang="zh-CN" altLang="en-US" sz="2800" dirty="0">
                        <a:solidFill>
                          <a:schemeClr val="accent4">
                            <a:lumMod val="40000"/>
                            <a:lumOff val="60000"/>
                          </a:schemeClr>
                        </a:solidFill>
                      </a:endParaRPr>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28575" cap="flat" cmpd="sng" algn="ctr">
                      <a:solidFill>
                        <a:schemeClr val="tx2">
                          <a:lumMod val="90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c>
                  <a:txBody>
                    <a:bodyPr/>
                    <a:lstStyle/>
                    <a:p>
                      <a:pPr algn="ctr"/>
                      <a:r>
                        <a:rPr lang="en-US" altLang="zh-CN" sz="2800" dirty="0" smtClean="0">
                          <a:solidFill>
                            <a:schemeClr val="accent4">
                              <a:lumMod val="40000"/>
                              <a:lumOff val="60000"/>
                            </a:schemeClr>
                          </a:solidFill>
                        </a:rPr>
                        <a:t>Object</a:t>
                      </a:r>
                      <a:r>
                        <a:rPr lang="en-US" altLang="zh-CN" sz="2800" baseline="0" dirty="0" smtClean="0">
                          <a:solidFill>
                            <a:schemeClr val="accent4">
                              <a:lumMod val="40000"/>
                              <a:lumOff val="60000"/>
                            </a:schemeClr>
                          </a:solidFill>
                        </a:rPr>
                        <a:t> Space</a:t>
                      </a:r>
                      <a:endParaRPr lang="zh-CN" altLang="en-US" sz="2800" dirty="0">
                        <a:solidFill>
                          <a:schemeClr val="accent4">
                            <a:lumMod val="40000"/>
                            <a:lumOff val="60000"/>
                          </a:schemeClr>
                        </a:solidFill>
                      </a:endParaRPr>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28575" cap="flat" cmpd="sng" algn="ctr">
                      <a:solidFill>
                        <a:schemeClr val="tx2">
                          <a:lumMod val="90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r>
              <a:tr h="774400">
                <a:tc rowSpan="3">
                  <a:txBody>
                    <a:bodyPr/>
                    <a:lstStyle/>
                    <a:p>
                      <a:pPr algn="ctr"/>
                      <a:r>
                        <a:rPr lang="en-US" altLang="zh-CN" sz="2400" dirty="0" smtClean="0">
                          <a:solidFill>
                            <a:srgbClr val="FFFF00"/>
                          </a:solidFill>
                        </a:rPr>
                        <a:t>Pros.</a:t>
                      </a:r>
                      <a:endParaRPr lang="zh-CN" altLang="en-US" sz="2400" dirty="0">
                        <a:solidFill>
                          <a:srgbClr val="FFFF00"/>
                        </a:solidFill>
                      </a:endParaRPr>
                    </a:p>
                  </a:txBody>
                  <a:tcPr anchor="ctr">
                    <a:lnL w="28575" cap="flat" cmpd="sng" algn="ctr">
                      <a:solidFill>
                        <a:schemeClr val="tx2">
                          <a:lumMod val="9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b="0" smtClean="0">
                          <a:solidFill>
                            <a:srgbClr val="FFFF00"/>
                          </a:solidFill>
                        </a:rPr>
                        <a:t>Buil</a:t>
                      </a:r>
                      <a:r>
                        <a:rPr lang="en-US" altLang="zh-CN" sz="2400" b="0" baseline="0" smtClean="0">
                          <a:solidFill>
                            <a:srgbClr val="FFFF00"/>
                          </a:solidFill>
                        </a:rPr>
                        <a:t>ding representation</a:t>
                      </a:r>
                      <a:endParaRPr lang="zh-CN" altLang="en-US" sz="2400" b="0" dirty="0">
                        <a:solidFill>
                          <a:srgbClr val="FFFF00"/>
                        </a:solidFill>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solidFill>
                            <a:srgbClr val="FFFF00"/>
                          </a:solidFill>
                        </a:rPr>
                        <a:t>Fast </a:t>
                      </a:r>
                      <a:endParaRPr lang="zh-CN" altLang="en-US" sz="2400" dirty="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solidFill>
                            <a:srgbClr val="FFFF00"/>
                          </a:solidFill>
                        </a:rPr>
                        <a:t>Slow</a:t>
                      </a:r>
                      <a:endParaRPr lang="zh-CN" altLang="en-US" sz="2400" dirty="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r>
              <a:tr h="748941">
                <a:tc vMerge="1">
                  <a:txBody>
                    <a:bodyPr/>
                    <a:lstStyle/>
                    <a:p>
                      <a:pPr algn="ctr"/>
                      <a:endParaRPr lang="zh-CN" altLang="en-US" sz="2400" dirty="0">
                        <a:solidFill>
                          <a:schemeClr val="bg1"/>
                        </a:solidFill>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bg1">
                        <a:lumMod val="95000"/>
                        <a:lumOff val="5000"/>
                      </a:schemeClr>
                    </a:solidFill>
                  </a:tcPr>
                </a:tc>
                <a:tc>
                  <a:txBody>
                    <a:bodyPr/>
                    <a:lstStyle/>
                    <a:p>
                      <a:pPr algn="ctr"/>
                      <a:r>
                        <a:rPr lang="en-US" altLang="zh-CN" sz="2400" b="0" dirty="0" smtClean="0">
                          <a:solidFill>
                            <a:srgbClr val="FFFF00"/>
                          </a:solidFill>
                        </a:rPr>
                        <a:t>Implementation  </a:t>
                      </a:r>
                      <a:endParaRPr lang="zh-CN" altLang="en-US" sz="2400" b="0" dirty="0">
                        <a:solidFill>
                          <a:srgbClr val="FFFF00"/>
                        </a:solidFill>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solidFill>
                            <a:srgbClr val="FFFF00"/>
                          </a:solidFill>
                        </a:rPr>
                        <a:t>Simple</a:t>
                      </a:r>
                      <a:endParaRPr lang="zh-CN" altLang="en-US" sz="2400" dirty="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solidFill>
                            <a:srgbClr val="FFFF00"/>
                          </a:solidFill>
                        </a:rPr>
                        <a:t>Complicated</a:t>
                      </a:r>
                      <a:endParaRPr lang="zh-CN" altLang="en-US" sz="2400" dirty="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r>
              <a:tr h="913118">
                <a:tc vMerge="1">
                  <a:txBody>
                    <a:bodyPr/>
                    <a:lstStyle/>
                    <a:p>
                      <a:pPr algn="ctr"/>
                      <a:endParaRPr lang="zh-CN" altLang="en-US" sz="2400" dirty="0">
                        <a:solidFill>
                          <a:schemeClr val="bg1"/>
                        </a:solidFill>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b="0" dirty="0" smtClean="0">
                          <a:solidFill>
                            <a:srgbClr val="FFFF00"/>
                          </a:solidFill>
                        </a:rPr>
                        <a:t>Searching time</a:t>
                      </a:r>
                      <a:endParaRPr lang="zh-CN" altLang="en-US" sz="2400" b="0" dirty="0">
                        <a:solidFill>
                          <a:srgbClr val="FFFF00"/>
                        </a:solidFill>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1">
                        <a:lumMod val="95000"/>
                        <a:lumOff val="5000"/>
                      </a:scheme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solidFill>
                            <a:srgbClr val="FFFF00"/>
                          </a:solidFill>
                        </a:rPr>
                        <a:t>Constant</a:t>
                      </a:r>
                      <a:endParaRPr lang="zh-CN" altLang="en-US" sz="2000" dirty="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1">
                        <a:lumMod val="95000"/>
                        <a:lumOff val="5000"/>
                      </a:scheme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rgbClr val="FFFF00"/>
                          </a:solidFill>
                        </a:rPr>
                        <a:t>Depend on geometry complexity </a:t>
                      </a:r>
                      <a:endParaRPr lang="zh-CN" altLang="en-US" sz="2000" dirty="0" smtClean="0">
                        <a:solidFill>
                          <a:srgbClr val="FFFF00"/>
                        </a:solidFill>
                      </a:endParaRPr>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1">
                        <a:lumMod val="95000"/>
                        <a:lumOff val="5000"/>
                      </a:schemeClr>
                    </a:solidFill>
                  </a:tcPr>
                </a:tc>
              </a:tr>
              <a:tr h="1003983">
                <a:tc rowSpan="2">
                  <a:txBody>
                    <a:bodyPr/>
                    <a:lstStyle/>
                    <a:p>
                      <a:pPr algn="ctr"/>
                      <a:r>
                        <a:rPr lang="en-US" altLang="zh-CN" sz="2400" dirty="0" smtClean="0"/>
                        <a:t>Cons.</a:t>
                      </a:r>
                      <a:endParaRPr lang="zh-CN" altLang="en-US" sz="2400" dirty="0"/>
                    </a:p>
                  </a:txBody>
                  <a:tcPr anchor="ctr">
                    <a:lnL w="28575" cap="flat" cmpd="sng" algn="ctr">
                      <a:solidFill>
                        <a:schemeClr val="tx2">
                          <a:lumMod val="9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28575" cap="flat" cmpd="sng" algn="ctr">
                      <a:solidFill>
                        <a:schemeClr val="tx2">
                          <a:lumMod val="90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t>Accuracy </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t>Approximate</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t>Accurate</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lumMod val="95000"/>
                        <a:lumOff val="5000"/>
                      </a:schemeClr>
                    </a:solidFill>
                  </a:tcPr>
                </a:tc>
              </a:tr>
              <a:tr h="857256">
                <a:tc vMerge="1">
                  <a:txBody>
                    <a:bodyPr/>
                    <a:lstStyle/>
                    <a:p>
                      <a:pPr algn="ctr"/>
                      <a:endParaRPr lang="zh-CN" altLang="en-US" sz="2400" dirty="0"/>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solidFill>
                      <a:schemeClr val="bg1">
                        <a:lumMod val="95000"/>
                        <a:lumOff val="5000"/>
                      </a:schemeClr>
                    </a:solidFill>
                  </a:tcPr>
                </a:tc>
                <a:tc>
                  <a:txBody>
                    <a:bodyPr/>
                    <a:lstStyle/>
                    <a:p>
                      <a:pPr algn="ctr"/>
                      <a:r>
                        <a:rPr lang="en-US" altLang="zh-CN" sz="2400" dirty="0" smtClean="0"/>
                        <a:t>Applicability </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28575" cap="flat" cmpd="sng" algn="ctr">
                      <a:solidFill>
                        <a:schemeClr val="tx2">
                          <a:lumMod val="90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t>Limited</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28575" cap="flat" cmpd="sng" algn="ctr">
                      <a:solidFill>
                        <a:schemeClr val="tx2">
                          <a:lumMod val="90000"/>
                        </a:schemeClr>
                      </a:solidFill>
                      <a:prstDash val="solid"/>
                      <a:round/>
                      <a:headEnd type="none" w="med" len="med"/>
                      <a:tailEnd type="none" w="med" len="med"/>
                    </a:lnB>
                    <a:solidFill>
                      <a:schemeClr val="bg1">
                        <a:lumMod val="95000"/>
                        <a:lumOff val="5000"/>
                      </a:schemeClr>
                    </a:solidFill>
                  </a:tcPr>
                </a:tc>
                <a:tc>
                  <a:txBody>
                    <a:bodyPr/>
                    <a:lstStyle/>
                    <a:p>
                      <a:pPr algn="ctr"/>
                      <a:r>
                        <a:rPr lang="en-US" altLang="zh-CN" sz="2400" dirty="0" smtClean="0"/>
                        <a:t>All</a:t>
                      </a:r>
                      <a:r>
                        <a:rPr lang="en-US" altLang="zh-CN" sz="2400" baseline="0" dirty="0" smtClean="0"/>
                        <a:t> cases</a:t>
                      </a:r>
                      <a:endParaRPr lang="zh-CN" altLang="en-US" sz="2400" dirty="0"/>
                    </a:p>
                  </a:txBody>
                  <a:tcPr anchor="ctr">
                    <a:lnL w="12700" cap="flat" cmpd="sng" algn="ctr">
                      <a:solidFill>
                        <a:schemeClr val="tx2">
                          <a:lumMod val="25000"/>
                        </a:schemeClr>
                      </a:solidFill>
                      <a:prstDash val="solid"/>
                      <a:round/>
                      <a:headEnd type="none" w="med" len="med"/>
                      <a:tailEnd type="none" w="med" len="med"/>
                    </a:lnL>
                    <a:lnR w="28575" cap="flat" cmpd="sng" algn="ctr">
                      <a:solidFill>
                        <a:schemeClr val="tx2">
                          <a:lumMod val="90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28575" cap="flat" cmpd="sng" algn="ctr">
                      <a:solidFill>
                        <a:schemeClr val="tx2">
                          <a:lumMod val="90000"/>
                        </a:schemeClr>
                      </a:solidFill>
                      <a:prstDash val="solid"/>
                      <a:round/>
                      <a:headEnd type="none" w="med" len="med"/>
                      <a:tailEnd type="none" w="med" len="med"/>
                    </a:lnB>
                    <a:solidFill>
                      <a:schemeClr val="bg1">
                        <a:lumMod val="95000"/>
                        <a:lumOff val="5000"/>
                      </a:schemeClr>
                    </a:solidFill>
                  </a:tcPr>
                </a:tc>
              </a:tr>
            </a:tbl>
          </a:graphicData>
        </a:graphic>
      </p:graphicFrame>
      <p:sp>
        <p:nvSpPr>
          <p:cNvPr id="4" name="灯片编号占位符 3"/>
          <p:cNvSpPr>
            <a:spLocks noGrp="1"/>
          </p:cNvSpPr>
          <p:nvPr>
            <p:ph type="sldNum" sz="quarter" idx="12"/>
          </p:nvPr>
        </p:nvSpPr>
        <p:spPr/>
        <p:txBody>
          <a:bodyPr/>
          <a:lstStyle/>
          <a:p>
            <a:fld id="{DEDAAD1F-A305-4B75-BE9F-3C9D0188BEF7}" type="slidenum">
              <a:rPr lang="zh-CN" altLang="en-US" smtClean="0"/>
              <a:pPr/>
              <a:t>6</a:t>
            </a:fld>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Why Image Space?</a:t>
            </a:r>
            <a:endParaRPr lang="zh-CN" altLang="en-US" dirty="0"/>
          </a:p>
        </p:txBody>
      </p:sp>
      <p:sp>
        <p:nvSpPr>
          <p:cNvPr id="3" name="内容占位符 2"/>
          <p:cNvSpPr>
            <a:spLocks noGrp="1"/>
          </p:cNvSpPr>
          <p:nvPr>
            <p:ph idx="1"/>
          </p:nvPr>
        </p:nvSpPr>
        <p:spPr/>
        <p:txBody>
          <a:bodyPr/>
          <a:lstStyle/>
          <a:p>
            <a:r>
              <a:rPr lang="en-US" altLang="zh-CN" dirty="0" smtClean="0"/>
              <a:t>Consider the </a:t>
            </a:r>
            <a:r>
              <a:rPr lang="en-US" dirty="0" smtClean="0"/>
              <a:t>disadvantages</a:t>
            </a:r>
          </a:p>
          <a:p>
            <a:pPr lvl="1"/>
            <a:r>
              <a:rPr lang="en-US" altLang="zh-CN" sz="2800" dirty="0" smtClean="0"/>
              <a:t>Approximate result</a:t>
            </a:r>
          </a:p>
          <a:p>
            <a:pPr lvl="2"/>
            <a:r>
              <a:rPr lang="en-US" altLang="zh-CN" dirty="0" smtClean="0"/>
              <a:t>Photon mapping only care about the </a:t>
            </a:r>
            <a:r>
              <a:rPr lang="en-US" altLang="zh-CN" b="1" dirty="0" smtClean="0">
                <a:solidFill>
                  <a:schemeClr val="accent2">
                    <a:lumMod val="40000"/>
                    <a:lumOff val="60000"/>
                  </a:schemeClr>
                </a:solidFill>
              </a:rPr>
              <a:t>density</a:t>
            </a:r>
            <a:r>
              <a:rPr lang="en-US" altLang="zh-CN" dirty="0" smtClean="0"/>
              <a:t> of points</a:t>
            </a:r>
          </a:p>
          <a:p>
            <a:pPr lvl="1"/>
            <a:endParaRPr lang="en-US" altLang="zh-CN" dirty="0" smtClean="0"/>
          </a:p>
          <a:p>
            <a:pPr lvl="1"/>
            <a:endParaRPr lang="en-US" altLang="zh-CN" dirty="0" smtClean="0"/>
          </a:p>
          <a:p>
            <a:pPr lvl="1"/>
            <a:endParaRPr lang="en-US" altLang="zh-CN" dirty="0" smtClean="0"/>
          </a:p>
          <a:p>
            <a:pPr lvl="1"/>
            <a:r>
              <a:rPr lang="en-US" altLang="zh-CN" dirty="0" smtClean="0"/>
              <a:t>Represent geometry by images</a:t>
            </a:r>
          </a:p>
          <a:p>
            <a:pPr lvl="2"/>
            <a:r>
              <a:rPr lang="en-US" altLang="zh-CN" dirty="0" smtClean="0"/>
              <a:t>Use multiple environment maps</a:t>
            </a:r>
          </a:p>
          <a:p>
            <a:pPr lvl="2"/>
            <a:r>
              <a:rPr lang="en-US" altLang="zh-CN" dirty="0" smtClean="0"/>
              <a:t>Select centers to cover most surfaces</a:t>
            </a:r>
          </a:p>
          <a:p>
            <a:pPr lvl="1"/>
            <a:endParaRPr lang="zh-CN" altLang="en-US" dirty="0" smtClean="0"/>
          </a:p>
          <a:p>
            <a:pPr lvl="1"/>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7</a:t>
            </a:fld>
            <a:endParaRPr lang="zh-CN" altLang="en-US" dirty="0"/>
          </a:p>
        </p:txBody>
      </p:sp>
      <p:sp>
        <p:nvSpPr>
          <p:cNvPr id="11" name="圆角矩形 10"/>
          <p:cNvSpPr/>
          <p:nvPr/>
        </p:nvSpPr>
        <p:spPr>
          <a:xfrm>
            <a:off x="1071538" y="4643446"/>
            <a:ext cx="5643602" cy="10715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rot="14656012">
            <a:off x="4538164" y="5710286"/>
            <a:ext cx="428628" cy="1941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500166" y="2786058"/>
            <a:ext cx="4714908" cy="1680424"/>
          </a:xfrm>
          <a:prstGeom prst="rect">
            <a:avLst/>
          </a:prstGeom>
          <a:noFill/>
          <a:ln w="9525">
            <a:noFill/>
            <a:miter lim="800000"/>
            <a:headEnd/>
            <a:tailEnd/>
          </a:ln>
          <a:effectLst/>
        </p:spPr>
      </p:pic>
      <p:sp>
        <p:nvSpPr>
          <p:cNvPr id="12" name="TextBox 11"/>
          <p:cNvSpPr txBox="1"/>
          <p:nvPr/>
        </p:nvSpPr>
        <p:spPr>
          <a:xfrm>
            <a:off x="4929190" y="5786454"/>
            <a:ext cx="3571900" cy="461665"/>
          </a:xfrm>
          <a:prstGeom prst="rect">
            <a:avLst/>
          </a:prstGeom>
          <a:noFill/>
        </p:spPr>
        <p:txBody>
          <a:bodyPr wrap="square" rtlCol="0">
            <a:spAutoFit/>
          </a:bodyPr>
          <a:lstStyle/>
          <a:p>
            <a:r>
              <a:rPr lang="en-US" altLang="zh-CN" sz="2400" i="1" dirty="0" smtClean="0">
                <a:solidFill>
                  <a:schemeClr val="accent2">
                    <a:lumMod val="20000"/>
                    <a:lumOff val="80000"/>
                  </a:schemeClr>
                </a:solidFill>
                <a:latin typeface="Georgia" pitchFamily="18" charset="0"/>
              </a:rPr>
              <a:t>Our main contribution</a:t>
            </a:r>
            <a:endParaRPr lang="zh-CN" altLang="en-US" sz="2400" i="1" dirty="0">
              <a:solidFill>
                <a:schemeClr val="accent2">
                  <a:lumMod val="20000"/>
                  <a:lumOff val="80000"/>
                </a:schemeClr>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upRight)">
                                      <p:cBhvr>
                                        <p:cTn id="29" dur="500"/>
                                        <p:tgtEl>
                                          <p:spTgt spid="12"/>
                                        </p:tgtEl>
                                      </p:cBhvr>
                                    </p:animEffect>
                                  </p:childTnLst>
                                </p:cTn>
                              </p:par>
                              <p:par>
                                <p:cTn id="30" presetID="18" presetClass="entr" presetSubtype="3"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upRight)">
                                      <p:cBhvr>
                                        <p:cTn id="32" dur="500"/>
                                        <p:tgtEl>
                                          <p:spTgt spid="13"/>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Existing Methods</a:t>
            </a:r>
            <a:endParaRPr lang="zh-CN" altLang="en-US" dirty="0"/>
          </a:p>
        </p:txBody>
      </p:sp>
      <p:sp>
        <p:nvSpPr>
          <p:cNvPr id="3" name="内容占位符 2"/>
          <p:cNvSpPr>
            <a:spLocks noGrp="1"/>
          </p:cNvSpPr>
          <p:nvPr>
            <p:ph idx="1"/>
          </p:nvPr>
        </p:nvSpPr>
        <p:spPr/>
        <p:txBody>
          <a:bodyPr>
            <a:normAutofit/>
          </a:bodyPr>
          <a:lstStyle/>
          <a:p>
            <a:pPr marL="411480" lvl="1" indent="-342900">
              <a:spcBef>
                <a:spcPts val="700"/>
              </a:spcBef>
              <a:buClr>
                <a:schemeClr val="tx2"/>
              </a:buClr>
              <a:buSzPct val="95000"/>
              <a:buFont typeface="Wingdings"/>
              <a:buChar char=""/>
            </a:pPr>
            <a:r>
              <a:rPr lang="en-US" altLang="zh-CN" dirty="0" smtClean="0"/>
              <a:t>Image space ray tracing</a:t>
            </a:r>
          </a:p>
          <a:p>
            <a:pPr marL="667512" lvl="2" indent="-342900">
              <a:spcBef>
                <a:spcPts val="700"/>
              </a:spcBef>
              <a:buClr>
                <a:schemeClr val="tx2"/>
              </a:buClr>
              <a:buSzPct val="95000"/>
              <a:buFont typeface="Wingdings"/>
              <a:buChar char=""/>
            </a:pPr>
            <a:r>
              <a:rPr lang="en-US" altLang="zh-CN" dirty="0" smtClean="0"/>
              <a:t>For specular reflection</a:t>
            </a:r>
          </a:p>
          <a:p>
            <a:pPr marL="932688" lvl="3" indent="-342900">
              <a:spcBef>
                <a:spcPts val="700"/>
              </a:spcBef>
              <a:buClr>
                <a:schemeClr val="tx2"/>
              </a:buClr>
              <a:buSzPct val="95000"/>
              <a:buFont typeface="Wingdings"/>
              <a:buChar char=""/>
            </a:pPr>
            <a:r>
              <a:rPr lang="en-US" altLang="zh-CN" sz="2000" dirty="0" smtClean="0">
                <a:solidFill>
                  <a:schemeClr val="tx2">
                    <a:lumMod val="90000"/>
                  </a:schemeClr>
                </a:solidFill>
              </a:rPr>
              <a:t>[</a:t>
            </a:r>
            <a:r>
              <a:rPr lang="en-US" altLang="zh-CN" sz="2000" dirty="0" err="1" smtClean="0">
                <a:solidFill>
                  <a:schemeClr val="tx2">
                    <a:lumMod val="90000"/>
                  </a:schemeClr>
                </a:solidFill>
              </a:rPr>
              <a:t>Szirmay-Kalos</a:t>
            </a:r>
            <a:r>
              <a:rPr lang="en-US" altLang="zh-CN" sz="2000" dirty="0" smtClean="0">
                <a:solidFill>
                  <a:schemeClr val="tx2">
                    <a:lumMod val="90000"/>
                  </a:schemeClr>
                </a:solidFill>
              </a:rPr>
              <a:t> et al. 2005]</a:t>
            </a:r>
          </a:p>
          <a:p>
            <a:pPr marL="667512" lvl="2" indent="-342900">
              <a:spcBef>
                <a:spcPts val="700"/>
              </a:spcBef>
              <a:buClr>
                <a:schemeClr val="tx2"/>
              </a:buClr>
              <a:buSzPct val="95000"/>
              <a:buFont typeface="Wingdings"/>
              <a:buChar char=""/>
            </a:pPr>
            <a:r>
              <a:rPr lang="en-US" altLang="zh-CN" dirty="0" smtClean="0"/>
              <a:t>For caustic photon tracing.</a:t>
            </a:r>
          </a:p>
          <a:p>
            <a:pPr marL="932688" lvl="3" indent="-342900">
              <a:spcBef>
                <a:spcPts val="700"/>
              </a:spcBef>
              <a:buClr>
                <a:schemeClr val="tx2"/>
              </a:buClr>
              <a:buSzPct val="95000"/>
              <a:buFont typeface="Wingdings"/>
              <a:buChar char=""/>
            </a:pPr>
            <a:r>
              <a:rPr lang="en-US" altLang="zh-CN" dirty="0" smtClean="0"/>
              <a:t>Caustic mapping</a:t>
            </a:r>
          </a:p>
          <a:p>
            <a:r>
              <a:rPr lang="en-US" altLang="zh-CN" sz="2800" dirty="0" smtClean="0"/>
              <a:t>Basic idea </a:t>
            </a:r>
          </a:p>
          <a:p>
            <a:pPr lvl="1"/>
            <a:r>
              <a:rPr lang="en-US" altLang="zh-CN" dirty="0" smtClean="0"/>
              <a:t>Store geometry information in depth maps</a:t>
            </a:r>
          </a:p>
          <a:p>
            <a:pPr lvl="1"/>
            <a:r>
              <a:rPr lang="en-US" altLang="zh-CN" dirty="0" smtClean="0"/>
              <a:t>Implicit equation of the surface</a:t>
            </a:r>
          </a:p>
          <a:p>
            <a:pPr lvl="1"/>
            <a:r>
              <a:rPr lang="en-US" altLang="zh-CN" dirty="0" smtClean="0"/>
              <a:t>Points along the ray</a:t>
            </a:r>
          </a:p>
          <a:p>
            <a:pPr lvl="1"/>
            <a:r>
              <a:rPr lang="en-US" altLang="zh-CN" dirty="0" smtClean="0"/>
              <a:t>Solve equation</a:t>
            </a:r>
          </a:p>
          <a:p>
            <a:pPr marL="411480" lvl="1" indent="-342900">
              <a:spcBef>
                <a:spcPts val="700"/>
              </a:spcBef>
              <a:buClr>
                <a:schemeClr val="tx2"/>
              </a:buClr>
              <a:buSzPct val="95000"/>
              <a:buFont typeface="Wingdings"/>
              <a:buChar char=""/>
            </a:pPr>
            <a:endParaRPr lang="en-US" altLang="zh-CN" dirty="0" smtClean="0"/>
          </a:p>
          <a:p>
            <a:pPr marL="667512" lvl="2" indent="-342900">
              <a:spcBef>
                <a:spcPts val="700"/>
              </a:spcBef>
              <a:buClr>
                <a:schemeClr val="tx2"/>
              </a:buClr>
              <a:buSzPct val="95000"/>
              <a:buFont typeface="Wingdings"/>
              <a:buChar char=""/>
            </a:pP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8</a:t>
            </a:fld>
            <a:endParaRPr lang="zh-CN" altLang="en-US" dirty="0"/>
          </a:p>
        </p:txBody>
      </p:sp>
      <p:pic>
        <p:nvPicPr>
          <p:cNvPr id="1026" name="Picture 2"/>
          <p:cNvPicPr>
            <a:picLocks noChangeAspect="1" noChangeArrowheads="1"/>
          </p:cNvPicPr>
          <p:nvPr/>
        </p:nvPicPr>
        <p:blipFill>
          <a:blip r:embed="rId3">
            <a:clrChange>
              <a:clrFrom>
                <a:srgbClr val="000000"/>
              </a:clrFrom>
              <a:clrTo>
                <a:srgbClr val="000000">
                  <a:alpha val="0"/>
                </a:srgbClr>
              </a:clrTo>
            </a:clrChange>
            <a:lum bright="30000" contrast="40000"/>
          </a:blip>
          <a:srcRect/>
          <a:stretch>
            <a:fillRect/>
          </a:stretch>
        </p:blipFill>
        <p:spPr bwMode="auto">
          <a:xfrm>
            <a:off x="5500694" y="4643446"/>
            <a:ext cx="1028700" cy="4000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clrChange>
              <a:clrFrom>
                <a:srgbClr val="000000"/>
              </a:clrFrom>
              <a:clrTo>
                <a:srgbClr val="000000">
                  <a:alpha val="0"/>
                </a:srgbClr>
              </a:clrTo>
            </a:clrChange>
            <a:lum bright="30000" contrast="40000"/>
          </a:blip>
          <a:srcRect/>
          <a:stretch>
            <a:fillRect/>
          </a:stretch>
        </p:blipFill>
        <p:spPr bwMode="auto">
          <a:xfrm>
            <a:off x="3929058" y="5098265"/>
            <a:ext cx="1714512" cy="40719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clrChange>
              <a:clrFrom>
                <a:srgbClr val="000000"/>
              </a:clrFrom>
              <a:clrTo>
                <a:srgbClr val="000000">
                  <a:alpha val="0"/>
                </a:srgbClr>
              </a:clrTo>
            </a:clrChange>
            <a:lum bright="40000" contrast="40000"/>
          </a:blip>
          <a:srcRect/>
          <a:stretch>
            <a:fillRect/>
          </a:stretch>
        </p:blipFill>
        <p:spPr bwMode="auto">
          <a:xfrm>
            <a:off x="3357554" y="5572140"/>
            <a:ext cx="2952750" cy="428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Problems with Single Image</a:t>
            </a:r>
            <a:endParaRPr lang="zh-CN" altLang="en-US" sz="4000" dirty="0"/>
          </a:p>
        </p:txBody>
      </p:sp>
      <p:sp>
        <p:nvSpPr>
          <p:cNvPr id="3" name="内容占位符 2"/>
          <p:cNvSpPr>
            <a:spLocks noGrp="1"/>
          </p:cNvSpPr>
          <p:nvPr>
            <p:ph idx="1"/>
          </p:nvPr>
        </p:nvSpPr>
        <p:spPr/>
        <p:txBody>
          <a:bodyPr/>
          <a:lstStyle/>
          <a:p>
            <a:r>
              <a:rPr lang="en-US" altLang="zh-CN" dirty="0" smtClean="0"/>
              <a:t>Problem </a:t>
            </a:r>
            <a:r>
              <a:rPr lang="en-US" altLang="zh-CN" dirty="0" smtClean="0">
                <a:latin typeface="Calibri" pitchFamily="34" charset="0"/>
              </a:rPr>
              <a:t>1</a:t>
            </a:r>
            <a:r>
              <a:rPr lang="zh-CN" altLang="en-US" dirty="0" smtClean="0"/>
              <a:t>：</a:t>
            </a:r>
            <a:r>
              <a:rPr lang="en-US" altLang="zh-CN" dirty="0" smtClean="0"/>
              <a:t>Required point is not stored in the rendered image</a:t>
            </a:r>
          </a:p>
          <a:p>
            <a:endParaRPr lang="zh-CN" altLang="en-US" dirty="0"/>
          </a:p>
        </p:txBody>
      </p:sp>
      <p:sp>
        <p:nvSpPr>
          <p:cNvPr id="4" name="灯片编号占位符 3"/>
          <p:cNvSpPr>
            <a:spLocks noGrp="1"/>
          </p:cNvSpPr>
          <p:nvPr>
            <p:ph type="sldNum" sz="quarter" idx="12"/>
          </p:nvPr>
        </p:nvSpPr>
        <p:spPr/>
        <p:txBody>
          <a:bodyPr/>
          <a:lstStyle/>
          <a:p>
            <a:fld id="{DEDAAD1F-A305-4B75-BE9F-3C9D0188BEF7}" type="slidenum">
              <a:rPr lang="zh-CN" altLang="en-US" smtClean="0"/>
              <a:pPr/>
              <a:t>9</a:t>
            </a:fld>
            <a:endParaRPr lang="zh-CN" altLang="en-US" dirty="0"/>
          </a:p>
        </p:txBody>
      </p:sp>
      <p:sp>
        <p:nvSpPr>
          <p:cNvPr id="10" name="椭圆 9"/>
          <p:cNvSpPr/>
          <p:nvPr/>
        </p:nvSpPr>
        <p:spPr>
          <a:xfrm>
            <a:off x="2143108" y="3894219"/>
            <a:ext cx="2101323" cy="2218064"/>
          </a:xfrm>
          <a:prstGeom prst="ellipse">
            <a:avLst/>
          </a:prstGeom>
          <a:solidFill>
            <a:srgbClr val="9BBB59">
              <a:lumMod val="60000"/>
              <a:lumOff val="40000"/>
            </a:srgb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1" name="矩形 10"/>
          <p:cNvSpPr/>
          <p:nvPr/>
        </p:nvSpPr>
        <p:spPr>
          <a:xfrm>
            <a:off x="4859262" y="3326083"/>
            <a:ext cx="1634362" cy="1400882"/>
          </a:xfrm>
          <a:prstGeom prst="rect">
            <a:avLst/>
          </a:prstGeom>
          <a:solidFill>
            <a:schemeClr val="tx2">
              <a:lumMod val="5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cxnSp>
        <p:nvCxnSpPr>
          <p:cNvPr id="12" name="直接箭头连接符 11"/>
          <p:cNvCxnSpPr/>
          <p:nvPr/>
        </p:nvCxnSpPr>
        <p:spPr>
          <a:xfrm rot="5400000">
            <a:off x="2434958" y="3835849"/>
            <a:ext cx="3618946" cy="1400882"/>
          </a:xfrm>
          <a:prstGeom prst="straightConnector1">
            <a:avLst/>
          </a:prstGeom>
          <a:noFill/>
          <a:ln w="38100" cap="flat" cmpd="sng" algn="ctr">
            <a:solidFill>
              <a:schemeClr val="accent2">
                <a:lumMod val="75000"/>
              </a:schemeClr>
            </a:solidFill>
            <a:prstDash val="sysDash"/>
            <a:headEnd type="none" w="med" len="med"/>
            <a:tailEnd type="triangle" w="med" len="med"/>
          </a:ln>
          <a:effectLst/>
        </p:spPr>
      </p:cxnSp>
      <p:sp>
        <p:nvSpPr>
          <p:cNvPr id="13" name="椭圆 12"/>
          <p:cNvSpPr/>
          <p:nvPr/>
        </p:nvSpPr>
        <p:spPr>
          <a:xfrm>
            <a:off x="5995533" y="2610077"/>
            <a:ext cx="117659" cy="117659"/>
          </a:xfrm>
          <a:prstGeom prst="ellipse">
            <a:avLst/>
          </a:prstGeom>
          <a:solidFill>
            <a:schemeClr val="accent1">
              <a:lumMod val="75000"/>
            </a:schemeClr>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4" name="TextBox 13"/>
          <p:cNvSpPr txBox="1"/>
          <p:nvPr/>
        </p:nvSpPr>
        <p:spPr>
          <a:xfrm>
            <a:off x="5295092" y="2143116"/>
            <a:ext cx="1634362" cy="381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Viewpoint</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5" name="椭圆 14"/>
          <p:cNvSpPr/>
          <p:nvPr/>
        </p:nvSpPr>
        <p:spPr>
          <a:xfrm>
            <a:off x="3637381" y="3956480"/>
            <a:ext cx="117659" cy="117659"/>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6" name="椭圆 15"/>
          <p:cNvSpPr/>
          <p:nvPr/>
        </p:nvSpPr>
        <p:spPr>
          <a:xfrm>
            <a:off x="4126772" y="4593742"/>
            <a:ext cx="117659" cy="117659"/>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95000"/>
                </a:schemeClr>
              </a:solidFill>
              <a:effectLst/>
              <a:uLnTx/>
              <a:uFillTx/>
              <a:latin typeface="Calibri"/>
              <a:ea typeface="宋体"/>
              <a:cs typeface="+mn-cs"/>
            </a:endParaRPr>
          </a:p>
        </p:txBody>
      </p:sp>
      <p:sp>
        <p:nvSpPr>
          <p:cNvPr id="17" name="TextBox 16"/>
          <p:cNvSpPr txBox="1"/>
          <p:nvPr/>
        </p:nvSpPr>
        <p:spPr>
          <a:xfrm>
            <a:off x="4181737" y="4536288"/>
            <a:ext cx="817181" cy="381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A</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8" name="TextBox 17"/>
          <p:cNvSpPr txBox="1"/>
          <p:nvPr/>
        </p:nvSpPr>
        <p:spPr>
          <a:xfrm>
            <a:off x="3427250" y="3543998"/>
            <a:ext cx="700441" cy="381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B</a:t>
            </a:r>
            <a:endParaRPr kumimoji="0" lang="zh-CN" altLang="en-US" sz="1400" b="0" i="0" u="none" strike="noStrike" kern="0" cap="none" spc="0" normalizeH="0" baseline="0" noProof="0" dirty="0">
              <a:ln>
                <a:noFill/>
              </a:ln>
              <a:solidFill>
                <a:schemeClr val="tx1">
                  <a:lumMod val="95000"/>
                </a:schemeClr>
              </a:solidFill>
              <a:effectLst/>
              <a:uLnTx/>
              <a:uFillTx/>
            </a:endParaRPr>
          </a:p>
        </p:txBody>
      </p:sp>
      <p:sp>
        <p:nvSpPr>
          <p:cNvPr id="19" name="TextBox 18"/>
          <p:cNvSpPr txBox="1"/>
          <p:nvPr/>
        </p:nvSpPr>
        <p:spPr>
          <a:xfrm>
            <a:off x="4127690" y="2376596"/>
            <a:ext cx="1167401" cy="381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chemeClr val="tx1">
                    <a:lumMod val="95000"/>
                  </a:schemeClr>
                </a:solidFill>
                <a:effectLst/>
                <a:uLnTx/>
                <a:uFillTx/>
              </a:rPr>
              <a:t>Ray</a:t>
            </a:r>
            <a:endParaRPr kumimoji="0" lang="zh-CN" altLang="en-US" sz="1400" b="0" i="0" u="none" strike="noStrike" kern="0" cap="none" spc="0" normalizeH="0" baseline="0" noProof="0" dirty="0">
              <a:ln>
                <a:noFill/>
              </a:ln>
              <a:solidFill>
                <a:schemeClr val="tx1">
                  <a:lumMod val="95000"/>
                </a:schemeClr>
              </a:solidFill>
              <a:effectLst/>
              <a:uLnTx/>
              <a:uFillTx/>
            </a:endParaRPr>
          </a:p>
        </p:txBody>
      </p:sp>
      <p:cxnSp>
        <p:nvCxnSpPr>
          <p:cNvPr id="20" name="直接箭头连接符 19"/>
          <p:cNvCxnSpPr>
            <a:stCxn id="13" idx="2"/>
            <a:endCxn id="15" idx="7"/>
          </p:cNvCxnSpPr>
          <p:nvPr/>
        </p:nvCxnSpPr>
        <p:spPr>
          <a:xfrm rot="10800000" flipV="1">
            <a:off x="3737809" y="2668906"/>
            <a:ext cx="2257724" cy="1304804"/>
          </a:xfrm>
          <a:prstGeom prst="straightConnector1">
            <a:avLst/>
          </a:prstGeom>
          <a:noFill/>
          <a:ln w="28575" cap="flat" cmpd="sng" algn="ctr">
            <a:solidFill>
              <a:srgbClr val="FFFF00"/>
            </a:solidFill>
            <a:prstDash val="sysDot"/>
            <a:tailEnd type="arrow"/>
          </a:ln>
          <a:effectLst/>
        </p:spPr>
      </p:cxnSp>
      <p:cxnSp>
        <p:nvCxnSpPr>
          <p:cNvPr id="7" name="直接箭头连接符 6"/>
          <p:cNvCxnSpPr>
            <a:stCxn id="13" idx="4"/>
          </p:cNvCxnSpPr>
          <p:nvPr/>
        </p:nvCxnSpPr>
        <p:spPr>
          <a:xfrm rot="5400000">
            <a:off x="4215934" y="2756232"/>
            <a:ext cx="1866925" cy="1809931"/>
          </a:xfrm>
          <a:prstGeom prst="straightConnector1">
            <a:avLst/>
          </a:prstGeom>
          <a:noFill/>
          <a:ln w="28575" cap="flat" cmpd="sng" algn="ctr">
            <a:solidFill>
              <a:srgbClr val="FFFF00"/>
            </a:solidFill>
            <a:prstDash val="sysDot"/>
            <a:tailEnd type="arrow"/>
          </a:ln>
          <a:effectLst/>
        </p:spPr>
      </p:cxnSp>
      <p:cxnSp>
        <p:nvCxnSpPr>
          <p:cNvPr id="8" name="直接连接符 7"/>
          <p:cNvCxnSpPr/>
          <p:nvPr/>
        </p:nvCxnSpPr>
        <p:spPr>
          <a:xfrm rot="16200000" flipH="1">
            <a:off x="5372915" y="3201561"/>
            <a:ext cx="233480" cy="233480"/>
          </a:xfrm>
          <a:prstGeom prst="line">
            <a:avLst/>
          </a:prstGeom>
          <a:noFill/>
          <a:ln w="28575" cap="flat" cmpd="sng" algn="ctr">
            <a:solidFill>
              <a:srgbClr val="FF0000"/>
            </a:solidFill>
            <a:prstDash val="solid"/>
          </a:ln>
          <a:effectLst/>
        </p:spPr>
      </p:cxnSp>
      <p:cxnSp>
        <p:nvCxnSpPr>
          <p:cNvPr id="9" name="直接连接符 8"/>
          <p:cNvCxnSpPr/>
          <p:nvPr/>
        </p:nvCxnSpPr>
        <p:spPr>
          <a:xfrm rot="5400000">
            <a:off x="5372915" y="3201561"/>
            <a:ext cx="233480" cy="233480"/>
          </a:xfrm>
          <a:prstGeom prst="line">
            <a:avLst/>
          </a:prstGeom>
          <a:noFill/>
          <a:ln w="28575" cap="flat" cmpd="sng" algn="ctr">
            <a:solidFill>
              <a:srgbClr val="FF0000"/>
            </a:solidFill>
            <a:prstDash val="soli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trips(downLeft)">
                                      <p:cBhvr>
                                        <p:cTn id="29" dur="500"/>
                                        <p:tgtEl>
                                          <p:spTgt spid="2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穿越">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穿越">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穿越">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8188</TotalTime>
  <Words>2384</Words>
  <Application>Microsoft Office PowerPoint</Application>
  <PresentationFormat>全屏显示(4:3)</PresentationFormat>
  <Paragraphs>425</Paragraphs>
  <Slides>37</Slides>
  <Notes>23</Notes>
  <HiddenSlides>0</HiddenSlides>
  <MMClips>2</MMClips>
  <ScaleCrop>false</ScaleCrop>
  <HeadingPairs>
    <vt:vector size="4" baseType="variant">
      <vt:variant>
        <vt:lpstr>主题</vt:lpstr>
      </vt:variant>
      <vt:variant>
        <vt:i4>1</vt:i4>
      </vt:variant>
      <vt:variant>
        <vt:lpstr>幻灯片标题</vt:lpstr>
      </vt:variant>
      <vt:variant>
        <vt:i4>37</vt:i4>
      </vt:variant>
    </vt:vector>
  </HeadingPairs>
  <TitlesOfParts>
    <vt:vector size="38" baseType="lpstr">
      <vt:lpstr>穿越</vt:lpstr>
      <vt:lpstr>Multi-Image Based Photon Tracing for Interactive Global Illumination of Dynamic Scenes</vt:lpstr>
      <vt:lpstr>Motivation</vt:lpstr>
      <vt:lpstr>Previous Work</vt:lpstr>
      <vt:lpstr>Photon Mapping </vt:lpstr>
      <vt:lpstr>Previous Works</vt:lpstr>
      <vt:lpstr>Image Space Photon Tracing</vt:lpstr>
      <vt:lpstr>Why Image Space?</vt:lpstr>
      <vt:lpstr>Existing Methods</vt:lpstr>
      <vt:lpstr>Problems with Single Image</vt:lpstr>
      <vt:lpstr>Problems with Single Image</vt:lpstr>
      <vt:lpstr>Problems with Single Image</vt:lpstr>
      <vt:lpstr>Problems with Single Image</vt:lpstr>
      <vt:lpstr>Multiple Environment Maps</vt:lpstr>
      <vt:lpstr>How to Select Images?</vt:lpstr>
      <vt:lpstr>Heuristic Selection</vt:lpstr>
      <vt:lpstr>New Coverage Area</vt:lpstr>
      <vt:lpstr>Computing Area</vt:lpstr>
      <vt:lpstr>Coverage </vt:lpstr>
      <vt:lpstr>Finding Intersection </vt:lpstr>
      <vt:lpstr>Finding Intersection</vt:lpstr>
      <vt:lpstr>Rendering</vt:lpstr>
      <vt:lpstr>Variable splat sizes</vt:lpstr>
      <vt:lpstr>Multi-Level Upsampling</vt:lpstr>
      <vt:lpstr>Result</vt:lpstr>
      <vt:lpstr>Result: Glossy</vt:lpstr>
      <vt:lpstr>Result: Caustics</vt:lpstr>
      <vt:lpstr>Ground Truth Comparison</vt:lpstr>
      <vt:lpstr>Ground Truth Comparison</vt:lpstr>
      <vt:lpstr>Ground Truth Comparison</vt:lpstr>
      <vt:lpstr>Performance</vt:lpstr>
      <vt:lpstr>Performance/Quality</vt:lpstr>
      <vt:lpstr>Limitation：Bias</vt:lpstr>
      <vt:lpstr>Limitation: Reflection</vt:lpstr>
      <vt:lpstr>Video</vt:lpstr>
      <vt:lpstr>Video</vt:lpstr>
      <vt:lpstr>Conclusions</vt:lpstr>
      <vt:lpstr>Thank you for your attention</vt:lpstr>
    </vt:vector>
  </TitlesOfParts>
  <Company>深度技术</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Multi-Image Based Photon Tracing for Interactive Global Illumination of Dynamic Scenes</dc:title>
  <dc:creator>*</dc:creator>
  <cp:lastModifiedBy>雨林木风</cp:lastModifiedBy>
  <cp:revision>807</cp:revision>
  <dcterms:created xsi:type="dcterms:W3CDTF">2010-06-13T05:50:46Z</dcterms:created>
  <dcterms:modified xsi:type="dcterms:W3CDTF">2010-06-26T05:06:10Z</dcterms:modified>
</cp:coreProperties>
</file>